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68" r:id="rId3"/>
  </p:sldIdLst>
  <p:sldSz cx="9906000" cy="6858000" type="A4"/>
  <p:notesSz cx="6797675" cy="9926638"/>
  <p:defaultTextStyle>
    <a:defPPr>
      <a:defRPr lang="ru-RU"/>
    </a:defPPr>
    <a:lvl1pPr marL="0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8FD0"/>
    <a:srgbClr val="0460A4"/>
    <a:srgbClr val="429D3D"/>
    <a:srgbClr val="CA0065"/>
    <a:srgbClr val="C08000"/>
    <a:srgbClr val="E59600"/>
    <a:srgbClr val="2364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80" autoAdjust="0"/>
  </p:normalViewPr>
  <p:slideViewPr>
    <p:cSldViewPr showGuides="1">
      <p:cViewPr>
        <p:scale>
          <a:sx n="93" d="100"/>
          <a:sy n="93" d="100"/>
        </p:scale>
        <p:origin x="-1920" y="-46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A2476C-BAB4-48FF-89F3-170A7043FE96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4538"/>
            <a:ext cx="53784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05F91-27B2-472C-9238-FD7B54688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971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89AD-B7F0-4E46-BDC2-298271E212D9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62B-9D42-4149-8E8D-E6F94B920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89AD-B7F0-4E46-BDC2-298271E212D9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62B-9D42-4149-8E8D-E6F94B920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06375"/>
            <a:ext cx="222885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06375"/>
            <a:ext cx="652145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89AD-B7F0-4E46-BDC2-298271E212D9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62B-9D42-4149-8E8D-E6F94B920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89AD-B7F0-4E46-BDC2-298271E212D9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62B-9D42-4149-8E8D-E6F94B920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643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28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9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457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21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185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55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914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89AD-B7F0-4E46-BDC2-298271E212D9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62B-9D42-4149-8E8D-E6F94B920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200151"/>
            <a:ext cx="4375150" cy="3394075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200151"/>
            <a:ext cx="4375150" cy="3394075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89AD-B7F0-4E46-BDC2-298271E212D9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62B-9D42-4149-8E8D-E6F94B920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7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89AD-B7F0-4E46-BDC2-298271E212D9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62B-9D42-4149-8E8D-E6F94B920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89AD-B7F0-4E46-BDC2-298271E212D9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62B-9D42-4149-8E8D-E6F94B920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89AD-B7F0-4E46-BDC2-298271E212D9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62B-9D42-4149-8E8D-E6F94B920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3049"/>
            <a:ext cx="3259006" cy="116205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2"/>
            <a:ext cx="5537729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2" y="1435102"/>
            <a:ext cx="3259006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89AD-B7F0-4E46-BDC2-298271E212D9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62B-9D42-4149-8E8D-E6F94B920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800"/>
            </a:lvl1pPr>
            <a:lvl2pPr marL="536433" indent="0">
              <a:buNone/>
              <a:defRPr sz="3300"/>
            </a:lvl2pPr>
            <a:lvl3pPr marL="1072866" indent="0">
              <a:buNone/>
              <a:defRPr sz="2800"/>
            </a:lvl3pPr>
            <a:lvl4pPr marL="1609298" indent="0">
              <a:buNone/>
              <a:defRPr sz="2300"/>
            </a:lvl4pPr>
            <a:lvl5pPr marL="2145731" indent="0">
              <a:buNone/>
              <a:defRPr sz="2300"/>
            </a:lvl5pPr>
            <a:lvl6pPr marL="2682164" indent="0">
              <a:buNone/>
              <a:defRPr sz="2300"/>
            </a:lvl6pPr>
            <a:lvl7pPr marL="3218597" indent="0">
              <a:buNone/>
              <a:defRPr sz="2300"/>
            </a:lvl7pPr>
            <a:lvl8pPr marL="3755029" indent="0">
              <a:buNone/>
              <a:defRPr sz="2300"/>
            </a:lvl8pPr>
            <a:lvl9pPr marL="4291462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89AD-B7F0-4E46-BDC2-298271E212D9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62B-9D42-4149-8E8D-E6F94B920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7"/>
            <a:ext cx="8915400" cy="1143000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E89AD-B7F0-4E46-BDC2-298271E212D9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4B62B-9D42-4149-8E8D-E6F94B920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25208" y="857232"/>
            <a:ext cx="2652295" cy="381003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noAutofit/>
          </a:bodyPr>
          <a:lstStyle/>
          <a:p>
            <a:pPr indent="-311057" algn="ctr">
              <a:lnSpc>
                <a:spcPct val="110000"/>
              </a:lnSpc>
              <a:spcAft>
                <a:spcPts val="704"/>
              </a:spcAft>
            </a:pPr>
            <a:endParaRPr lang="ru-RU" sz="9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6856" y="294470"/>
            <a:ext cx="3014678" cy="5582802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noAutofit/>
          </a:bodyPr>
          <a:lstStyle/>
          <a:p>
            <a:pPr algn="ctr"/>
            <a:r>
              <a:rPr lang="ru-RU" sz="1800" b="1" dirty="0" smtClean="0">
                <a:solidFill>
                  <a:srgbClr val="0460A4"/>
                </a:solidFill>
                <a:latin typeface="Arial Narrow" pitchFamily="34" charset="0"/>
              </a:rPr>
              <a:t>ОБРАЩАТЬСЯ</a:t>
            </a:r>
          </a:p>
          <a:p>
            <a:pPr algn="ctr"/>
            <a:r>
              <a:rPr lang="ru-RU" sz="1800" smtClean="0">
                <a:solidFill>
                  <a:srgbClr val="0460A4"/>
                </a:solidFill>
                <a:latin typeface="Arial Narrow" pitchFamily="34" charset="0"/>
              </a:rPr>
              <a:t>   </a:t>
            </a:r>
            <a:endParaRPr lang="ru-RU" sz="1800" dirty="0" smtClean="0">
              <a:solidFill>
                <a:srgbClr val="0460A4"/>
              </a:solidFill>
              <a:latin typeface="Arial Narrow" pitchFamily="34" charset="0"/>
            </a:endParaRPr>
          </a:p>
          <a:p>
            <a:r>
              <a:rPr lang="ru-RU" sz="1800" dirty="0">
                <a:solidFill>
                  <a:srgbClr val="0460A4"/>
                </a:solidFill>
                <a:latin typeface="Arial Narrow" pitchFamily="34" charset="0"/>
              </a:rPr>
              <a:t>т</a:t>
            </a:r>
            <a:r>
              <a:rPr lang="ru-RU" sz="1800" dirty="0" smtClean="0">
                <a:solidFill>
                  <a:srgbClr val="0460A4"/>
                </a:solidFill>
                <a:latin typeface="Arial Narrow" pitchFamily="34" charset="0"/>
              </a:rPr>
              <a:t>ерриториальный  комплексный центр </a:t>
            </a:r>
          </a:p>
          <a:p>
            <a:r>
              <a:rPr lang="ru-RU" sz="1800" dirty="0" smtClean="0">
                <a:solidFill>
                  <a:srgbClr val="0460A4"/>
                </a:solidFill>
                <a:latin typeface="Arial Narrow" pitchFamily="34" charset="0"/>
              </a:rPr>
              <a:t>социального обслуживания населения </a:t>
            </a:r>
          </a:p>
          <a:p>
            <a:r>
              <a:rPr lang="ru-RU" sz="1800" dirty="0" smtClean="0">
                <a:solidFill>
                  <a:srgbClr val="0460A4"/>
                </a:solidFill>
                <a:latin typeface="Arial Narrow" pitchFamily="34" charset="0"/>
              </a:rPr>
              <a:t>по адресу: ______________________________________________________________________________</a:t>
            </a:r>
          </a:p>
          <a:p>
            <a:r>
              <a:rPr lang="ru-RU" sz="1800" dirty="0" smtClean="0">
                <a:solidFill>
                  <a:srgbClr val="0460A4"/>
                </a:solidFill>
                <a:latin typeface="Arial Narrow" pitchFamily="34" charset="0"/>
              </a:rPr>
              <a:t>__________________________</a:t>
            </a:r>
            <a:endParaRPr lang="ru-RU" sz="1800" dirty="0">
              <a:solidFill>
                <a:srgbClr val="0460A4"/>
              </a:solidFill>
              <a:latin typeface="Arial Narrow" pitchFamily="34" charset="0"/>
            </a:endParaRPr>
          </a:p>
          <a:p>
            <a:endParaRPr lang="ru-RU" sz="1800" dirty="0" smtClean="0">
              <a:solidFill>
                <a:srgbClr val="0460A4"/>
              </a:solidFill>
              <a:latin typeface="Arial Narrow" pitchFamily="34" charset="0"/>
            </a:endParaRPr>
          </a:p>
          <a:p>
            <a:r>
              <a:rPr lang="ru-RU" sz="1800" dirty="0" smtClean="0">
                <a:solidFill>
                  <a:srgbClr val="0460A4"/>
                </a:solidFill>
                <a:latin typeface="Arial Narrow" pitchFamily="34" charset="0"/>
              </a:rPr>
              <a:t>тел.:   ____________________                                  </a:t>
            </a:r>
            <a:endParaRPr lang="ru-RU" sz="1800" dirty="0">
              <a:solidFill>
                <a:srgbClr val="0460A4"/>
              </a:solidFill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19" y="355019"/>
            <a:ext cx="3246360" cy="1129765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ПРОЕКТ </a:t>
            </a:r>
          </a:p>
          <a:p>
            <a:pPr algn="ctr">
              <a:lnSpc>
                <a:spcPct val="130000"/>
              </a:lnSpc>
            </a:pP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" y="6572272"/>
            <a:ext cx="9905999" cy="285728"/>
          </a:xfrm>
          <a:prstGeom prst="rect">
            <a:avLst/>
          </a:prstGeom>
          <a:solidFill>
            <a:srgbClr val="0460A4"/>
          </a:solidFill>
        </p:spPr>
        <p:txBody>
          <a:bodyPr wrap="square" lIns="107287" tIns="53643" rIns="107287" bIns="53643" rtlCol="0">
            <a:no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 Narrow" pitchFamily="34" charset="0"/>
              </a:rPr>
              <a:t>                                                                                                                                                                                    ОРЕНБУРГ</a:t>
            </a:r>
            <a:r>
              <a:rPr lang="ru-RU" sz="1200" b="1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ru-RU" sz="1200" b="1" smtClean="0">
                <a:solidFill>
                  <a:schemeClr val="bg1"/>
                </a:solidFill>
                <a:latin typeface="Arial Narrow" pitchFamily="34" charset="0"/>
              </a:rPr>
              <a:t>2023 </a:t>
            </a:r>
            <a:r>
              <a:rPr lang="ru-RU" sz="1200" b="1" dirty="0">
                <a:solidFill>
                  <a:schemeClr val="bg1"/>
                </a:solidFill>
                <a:latin typeface="Arial Narrow" pitchFamily="34" charset="0"/>
              </a:rPr>
              <a:t>г</a:t>
            </a:r>
            <a:r>
              <a:rPr lang="ru-RU" sz="1200" b="1" dirty="0" smtClean="0">
                <a:solidFill>
                  <a:schemeClr val="bg1"/>
                </a:solidFill>
                <a:latin typeface="Arial Narrow" pitchFamily="34" charset="0"/>
              </a:rPr>
              <a:t>.</a:t>
            </a:r>
            <a:endParaRPr lang="ru-RU" sz="1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90075" y="928954"/>
            <a:ext cx="2886321" cy="1563942"/>
          </a:xfrm>
          <a:prstGeom prst="roundRect">
            <a:avLst/>
          </a:prstGeom>
          <a:solidFill>
            <a:srgbClr val="046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РЕАЛИЗАЦИЯ ПРОГРАММЫ СИСТЕМНОЙ ПОДДЕРЖКИ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ПОВЫШЕНИЯ КАЧЕСТВА ЖИЗНИ ГРАЖДАН СТАРШЕГО ПОКОЛЕНИЯ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43543" y="404665"/>
            <a:ext cx="3262405" cy="524290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noAutofit/>
          </a:bodyPr>
          <a:lstStyle/>
          <a:p>
            <a:pPr algn="ctr"/>
            <a:r>
              <a:rPr lang="ru-RU" sz="1800" b="1" dirty="0" smtClean="0">
                <a:solidFill>
                  <a:srgbClr val="0460A4"/>
                </a:solidFill>
                <a:latin typeface="Arial Narrow" pitchFamily="34" charset="0"/>
              </a:rPr>
              <a:t>НАЦИОНАЛЬНЫЙ ПРОЕКТ</a:t>
            </a:r>
            <a:endParaRPr lang="ru-RU" sz="1800" dirty="0">
              <a:solidFill>
                <a:srgbClr val="0460A4"/>
              </a:solidFill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57256" y="1710925"/>
            <a:ext cx="2376264" cy="1750297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noAutofit/>
          </a:bodyPr>
          <a:lstStyle/>
          <a:p>
            <a:pPr algn="ctr"/>
            <a:endParaRPr lang="ru-RU" sz="2000" dirty="0">
              <a:solidFill>
                <a:srgbClr val="0460A4"/>
              </a:solidFill>
              <a:latin typeface="Arial Narrow" pitchFamily="34" charset="0"/>
            </a:endParaRPr>
          </a:p>
        </p:txBody>
      </p:sp>
      <p:pic>
        <p:nvPicPr>
          <p:cNvPr id="17" name="Picture 3" descr="I:\obmen\11-Отдел организации социального обслуживания населения\Рабочие документы\Информационно-справочные материалы к коллегии\Демография_лого_цвет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498" y="1320615"/>
            <a:ext cx="2381285" cy="253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906001" y="4332556"/>
            <a:ext cx="27275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0460A4"/>
                </a:solidFill>
                <a:latin typeface="Arial Narrow" pitchFamily="34" charset="0"/>
              </a:rPr>
              <a:t>Приемная семья для граждан пожилого возраста и инвалидов</a:t>
            </a:r>
            <a:endParaRPr lang="ru-RU" sz="2000" dirty="0">
              <a:solidFill>
                <a:srgbClr val="0460A4"/>
              </a:solidFill>
              <a:latin typeface="Arial Narrow" pitchFamily="34" charset="0"/>
            </a:endParaRPr>
          </a:p>
        </p:txBody>
      </p:sp>
      <p:pic>
        <p:nvPicPr>
          <p:cNvPr id="18" name="Picture 6" descr="https://s13.stc.all.kpcdn.net/share/i/12/4914479/inx960x6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3356992"/>
            <a:ext cx="2803916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877" y="22752"/>
            <a:ext cx="9906000" cy="671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139278" y="136268"/>
            <a:ext cx="9505056" cy="112474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Приемная семья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граждан пожилого возраста и инвалидов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63593" y="1515918"/>
            <a:ext cx="2485151" cy="4865410"/>
          </a:xfrm>
          <a:prstGeom prst="round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pPr algn="ctr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проживание пожилого гражданина или инвалида  в привычной домашней обстановке с лицом, не являющимся близким родственником;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поддержка традиций семейной заботы о людях старшего поколения;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профилактика социального одиночества;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снижение потребности граждан пожилого возраста и инвалидов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стационарной форме социального обслуживания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322707" y="1524627"/>
            <a:ext cx="3102832" cy="1234320"/>
          </a:xfrm>
          <a:prstGeom prst="round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Совместное проживание и ведение общего хозяйства лица, нуждающегося в постороннем уходе и лица, желающего организовать приемную семью </a:t>
            </a:r>
            <a:r>
              <a:rPr lang="ru-RU" sz="1400" dirty="0" smtClean="0"/>
              <a:t>	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008783" y="3933056"/>
            <a:ext cx="6480721" cy="24482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Лицу, создавшему приемную семью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выплачивается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ежемесячное денежное вознаграждение в размере: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1) 8 900 рублей, если лицо, нуждающееся в постороннем уходе, имеет инвалидность I группы;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2) 7 600 рублей, если лицо, нуждающееся в постороннем уходе, имеет инвалидность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группы;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3) 6 400 рублей, если лицо, нуждающееся в постороннем уходе, имеет инвалидность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группы или достигло возраста 80 лет и более;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4) 5 000 рублей, если лицо, нуждающееся в постороннем уходе, не имеет инвалидности, не достигло возраста 80 лет. </a:t>
            </a:r>
          </a:p>
          <a:p>
            <a:pPr marL="285750" indent="-285750" algn="ctr">
              <a:buFontTx/>
              <a:buChar char="-"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7185248" y="1511765"/>
            <a:ext cx="2494572" cy="2340664"/>
          </a:xfrm>
          <a:prstGeom prst="round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Консультативную помощь, психологическую подготовку, оказание содействия в оформлении документов в целях создания приемной семьи оказывают комплексные центры социального обслуживания населения по месту жительства заявителей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80791" y="2921668"/>
            <a:ext cx="1793331" cy="9307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роживание на жилой площади любого из членов приемной семьи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978322" y="2932854"/>
            <a:ext cx="1931236" cy="9233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бязательства членов приемной семьи регулируются договором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3872880" y="2758947"/>
            <a:ext cx="45719" cy="1627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5779649" y="2758947"/>
            <a:ext cx="45719" cy="1627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с вырезом 6"/>
          <p:cNvSpPr/>
          <p:nvPr/>
        </p:nvSpPr>
        <p:spPr>
          <a:xfrm rot="6103056">
            <a:off x="776282" y="833960"/>
            <a:ext cx="503892" cy="86409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с вырезом 20"/>
          <p:cNvSpPr/>
          <p:nvPr/>
        </p:nvSpPr>
        <p:spPr>
          <a:xfrm rot="4525987">
            <a:off x="8635134" y="840754"/>
            <a:ext cx="478874" cy="86409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с вырезом 21"/>
          <p:cNvSpPr/>
          <p:nvPr/>
        </p:nvSpPr>
        <p:spPr>
          <a:xfrm rot="5400000">
            <a:off x="4746670" y="956418"/>
            <a:ext cx="254907" cy="86409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2" descr="https://appstickers-cdn.appadvice.com/1165414811/819311873/d14cc87b068cd29c386339dec8a667aa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0632" y="5517232"/>
            <a:ext cx="720000" cy="720000"/>
          </a:xfrm>
          <a:prstGeom prst="rect">
            <a:avLst/>
          </a:prstGeom>
          <a:noFill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4488" y="1613207"/>
            <a:ext cx="539724" cy="541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577387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1190</TotalTime>
  <Words>265</Words>
  <Application>Microsoft Office PowerPoint</Application>
  <PresentationFormat>Лист A4 (210x297 мм)</PresentationFormat>
  <Paragraphs>33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Chistyakov-VV</dc:creator>
  <cp:lastModifiedBy>podorozhnikova-tv</cp:lastModifiedBy>
  <cp:revision>109</cp:revision>
  <cp:lastPrinted>2022-01-24T04:23:04Z</cp:lastPrinted>
  <dcterms:created xsi:type="dcterms:W3CDTF">2019-03-15T13:18:19Z</dcterms:created>
  <dcterms:modified xsi:type="dcterms:W3CDTF">2023-01-24T11:38:08Z</dcterms:modified>
</cp:coreProperties>
</file>