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</p:sldIdLst>
  <p:sldSz cx="11161713" cy="7200900"/>
  <p:notesSz cx="6797675" cy="9926638"/>
  <p:defaultTextStyle>
    <a:defPPr>
      <a:defRPr lang="ru-RU"/>
    </a:defPPr>
    <a:lvl1pPr marL="0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323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6645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4968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3291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1613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69936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48258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6581" algn="l" defTabSz="9566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5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70" y="108"/>
      </p:cViewPr>
      <p:guideLst>
        <p:guide orient="horz" pos="2268"/>
        <p:guide pos="35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129" y="2236947"/>
            <a:ext cx="9487457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4258" y="4080510"/>
            <a:ext cx="7813200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4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1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9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6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5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67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92242" y="288372"/>
            <a:ext cx="2511386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8087" y="288372"/>
            <a:ext cx="7348128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18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26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98" y="4627247"/>
            <a:ext cx="9487457" cy="143017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698" y="3052049"/>
            <a:ext cx="9487457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3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66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49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32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161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699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82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65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93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8086" y="1680213"/>
            <a:ext cx="492975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73871" y="1680213"/>
            <a:ext cx="492975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8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6" y="1611869"/>
            <a:ext cx="4931695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323" indent="0">
              <a:buNone/>
              <a:defRPr sz="2100" b="1"/>
            </a:lvl2pPr>
            <a:lvl3pPr marL="956645" indent="0">
              <a:buNone/>
              <a:defRPr sz="1900" b="1"/>
            </a:lvl3pPr>
            <a:lvl4pPr marL="1434968" indent="0">
              <a:buNone/>
              <a:defRPr sz="1700" b="1"/>
            </a:lvl4pPr>
            <a:lvl5pPr marL="1913291" indent="0">
              <a:buNone/>
              <a:defRPr sz="1700" b="1"/>
            </a:lvl5pPr>
            <a:lvl6pPr marL="2391613" indent="0">
              <a:buNone/>
              <a:defRPr sz="1700" b="1"/>
            </a:lvl6pPr>
            <a:lvl7pPr marL="2869936" indent="0">
              <a:buNone/>
              <a:defRPr sz="1700" b="1"/>
            </a:lvl7pPr>
            <a:lvl8pPr marL="3348258" indent="0">
              <a:buNone/>
              <a:defRPr sz="1700" b="1"/>
            </a:lvl8pPr>
            <a:lvl9pPr marL="382658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86" y="2283619"/>
            <a:ext cx="4931695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69998" y="1611869"/>
            <a:ext cx="4933631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323" indent="0">
              <a:buNone/>
              <a:defRPr sz="2100" b="1"/>
            </a:lvl2pPr>
            <a:lvl3pPr marL="956645" indent="0">
              <a:buNone/>
              <a:defRPr sz="1900" b="1"/>
            </a:lvl3pPr>
            <a:lvl4pPr marL="1434968" indent="0">
              <a:buNone/>
              <a:defRPr sz="1700" b="1"/>
            </a:lvl4pPr>
            <a:lvl5pPr marL="1913291" indent="0">
              <a:buNone/>
              <a:defRPr sz="1700" b="1"/>
            </a:lvl5pPr>
            <a:lvl6pPr marL="2391613" indent="0">
              <a:buNone/>
              <a:defRPr sz="1700" b="1"/>
            </a:lvl6pPr>
            <a:lvl7pPr marL="2869936" indent="0">
              <a:buNone/>
              <a:defRPr sz="1700" b="1"/>
            </a:lvl7pPr>
            <a:lvl8pPr marL="3348258" indent="0">
              <a:buNone/>
              <a:defRPr sz="1700" b="1"/>
            </a:lvl8pPr>
            <a:lvl9pPr marL="382658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69998" y="2283619"/>
            <a:ext cx="4933631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4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7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7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286704"/>
            <a:ext cx="3672127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3919" y="286704"/>
            <a:ext cx="6239708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8086" y="1506856"/>
            <a:ext cx="3672127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78323" indent="0">
              <a:buNone/>
              <a:defRPr sz="1300"/>
            </a:lvl2pPr>
            <a:lvl3pPr marL="956645" indent="0">
              <a:buNone/>
              <a:defRPr sz="1000"/>
            </a:lvl3pPr>
            <a:lvl4pPr marL="1434968" indent="0">
              <a:buNone/>
              <a:defRPr sz="900"/>
            </a:lvl4pPr>
            <a:lvl5pPr marL="1913291" indent="0">
              <a:buNone/>
              <a:defRPr sz="900"/>
            </a:lvl5pPr>
            <a:lvl6pPr marL="2391613" indent="0">
              <a:buNone/>
              <a:defRPr sz="900"/>
            </a:lvl6pPr>
            <a:lvl7pPr marL="2869936" indent="0">
              <a:buNone/>
              <a:defRPr sz="900"/>
            </a:lvl7pPr>
            <a:lvl8pPr marL="3348258" indent="0">
              <a:buNone/>
              <a:defRPr sz="900"/>
            </a:lvl8pPr>
            <a:lvl9pPr marL="38265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5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774" y="5040632"/>
            <a:ext cx="6697028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87774" y="643414"/>
            <a:ext cx="6697028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78323" indent="0">
              <a:buNone/>
              <a:defRPr sz="2900"/>
            </a:lvl2pPr>
            <a:lvl3pPr marL="956645" indent="0">
              <a:buNone/>
              <a:defRPr sz="2500"/>
            </a:lvl3pPr>
            <a:lvl4pPr marL="1434968" indent="0">
              <a:buNone/>
              <a:defRPr sz="2100"/>
            </a:lvl4pPr>
            <a:lvl5pPr marL="1913291" indent="0">
              <a:buNone/>
              <a:defRPr sz="2100"/>
            </a:lvl5pPr>
            <a:lvl6pPr marL="2391613" indent="0">
              <a:buNone/>
              <a:defRPr sz="2100"/>
            </a:lvl6pPr>
            <a:lvl7pPr marL="2869936" indent="0">
              <a:buNone/>
              <a:defRPr sz="2100"/>
            </a:lvl7pPr>
            <a:lvl8pPr marL="3348258" indent="0">
              <a:buNone/>
              <a:defRPr sz="2100"/>
            </a:lvl8pPr>
            <a:lvl9pPr marL="3826581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87774" y="5635707"/>
            <a:ext cx="6697028" cy="845105"/>
          </a:xfrm>
        </p:spPr>
        <p:txBody>
          <a:bodyPr/>
          <a:lstStyle>
            <a:lvl1pPr marL="0" indent="0">
              <a:buNone/>
              <a:defRPr sz="1500"/>
            </a:lvl1pPr>
            <a:lvl2pPr marL="478323" indent="0">
              <a:buNone/>
              <a:defRPr sz="1300"/>
            </a:lvl2pPr>
            <a:lvl3pPr marL="956645" indent="0">
              <a:buNone/>
              <a:defRPr sz="1000"/>
            </a:lvl3pPr>
            <a:lvl4pPr marL="1434968" indent="0">
              <a:buNone/>
              <a:defRPr sz="900"/>
            </a:lvl4pPr>
            <a:lvl5pPr marL="1913291" indent="0">
              <a:buNone/>
              <a:defRPr sz="900"/>
            </a:lvl5pPr>
            <a:lvl6pPr marL="2391613" indent="0">
              <a:buNone/>
              <a:defRPr sz="900"/>
            </a:lvl6pPr>
            <a:lvl7pPr marL="2869936" indent="0">
              <a:buNone/>
              <a:defRPr sz="900"/>
            </a:lvl7pPr>
            <a:lvl8pPr marL="3348258" indent="0">
              <a:buNone/>
              <a:defRPr sz="900"/>
            </a:lvl8pPr>
            <a:lvl9pPr marL="3826581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2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86" y="288370"/>
            <a:ext cx="10045543" cy="1200150"/>
          </a:xfrm>
          <a:prstGeom prst="rect">
            <a:avLst/>
          </a:prstGeom>
        </p:spPr>
        <p:txBody>
          <a:bodyPr vert="horz" lIns="95665" tIns="47832" rIns="95665" bIns="4783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6" y="1680213"/>
            <a:ext cx="10045543" cy="4752261"/>
          </a:xfrm>
          <a:prstGeom prst="rect">
            <a:avLst/>
          </a:prstGeom>
        </p:spPr>
        <p:txBody>
          <a:bodyPr vert="horz" lIns="95665" tIns="47832" rIns="95665" bIns="4783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58087" y="6674170"/>
            <a:ext cx="2604400" cy="383381"/>
          </a:xfrm>
          <a:prstGeom prst="rect">
            <a:avLst/>
          </a:prstGeom>
        </p:spPr>
        <p:txBody>
          <a:bodyPr vert="horz" lIns="95665" tIns="47832" rIns="95665" bIns="4783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A835-DE56-43AC-B73E-C009D48E95F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13587" y="6674170"/>
            <a:ext cx="3534542" cy="383381"/>
          </a:xfrm>
          <a:prstGeom prst="rect">
            <a:avLst/>
          </a:prstGeom>
        </p:spPr>
        <p:txBody>
          <a:bodyPr vert="horz" lIns="95665" tIns="47832" rIns="95665" bIns="4783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99228" y="6674170"/>
            <a:ext cx="2604400" cy="383381"/>
          </a:xfrm>
          <a:prstGeom prst="rect">
            <a:avLst/>
          </a:prstGeom>
        </p:spPr>
        <p:txBody>
          <a:bodyPr vert="horz" lIns="95665" tIns="47832" rIns="95665" bIns="4783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F342-2596-4719-A2C6-9BADE9B09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5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664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742" indent="-358742" algn="l" defTabSz="956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7274" indent="-298952" algn="l" defTabSz="9566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807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129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2452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0775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9097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7420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742" indent="-239161" algn="l" defTabSz="9566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323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645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4968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3291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1613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69936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258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6581" algn="l" defTabSz="9566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07" b="89695" l="9873" r="8980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28" y="2463268"/>
            <a:ext cx="2990850" cy="2495550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33" name="Заголовок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969" y="2808287"/>
            <a:ext cx="2990850" cy="2495550"/>
          </a:xfrm>
        </p:spPr>
      </p:pic>
      <p:pic>
        <p:nvPicPr>
          <p:cNvPr id="20" name="Объект 19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94" y="2808287"/>
            <a:ext cx="2990850" cy="2495550"/>
          </a:xfrm>
        </p:spPr>
      </p:pic>
      <p:grpSp>
        <p:nvGrpSpPr>
          <p:cNvPr id="4" name="Группа 27"/>
          <p:cNvGrpSpPr/>
          <p:nvPr/>
        </p:nvGrpSpPr>
        <p:grpSpPr>
          <a:xfrm>
            <a:off x="0" y="0"/>
            <a:ext cx="11161713" cy="7200901"/>
            <a:chOff x="-191331" y="-1"/>
            <a:chExt cx="10884731" cy="7561264"/>
          </a:xfrm>
          <a:effectLst>
            <a:outerShdw blurRad="50800" dist="50800" dir="5400000" algn="ctr" rotWithShape="0">
              <a:srgbClr val="000000">
                <a:alpha val="93000"/>
              </a:srgbClr>
            </a:outerShdw>
          </a:effectLst>
        </p:grpSpPr>
        <p:sp>
          <p:nvSpPr>
            <p:cNvPr id="5" name="Прямоугольник 4"/>
            <p:cNvSpPr/>
            <p:nvPr/>
          </p:nvSpPr>
          <p:spPr>
            <a:xfrm>
              <a:off x="-191331" y="0"/>
              <a:ext cx="10884731" cy="7561263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700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0" y="-1"/>
              <a:ext cx="714380" cy="7561264"/>
              <a:chOff x="0" y="0"/>
              <a:chExt cx="714380" cy="6858001"/>
            </a:xfrm>
          </p:grpSpPr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 l="32205" r="8482" b="50178"/>
              <a:stretch>
                <a:fillRect/>
              </a:stretch>
            </p:blipFill>
            <p:spPr bwMode="auto">
              <a:xfrm flipV="1">
                <a:off x="0" y="3299413"/>
                <a:ext cx="714380" cy="35585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9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 l="32205" r="8482" b="50178"/>
              <a:stretch>
                <a:fillRect/>
              </a:stretch>
            </p:blipFill>
            <p:spPr bwMode="auto">
              <a:xfrm>
                <a:off x="0" y="0"/>
                <a:ext cx="714380" cy="368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cxnSp>
          <p:nvCxnSpPr>
            <p:cNvPr id="7" name="Прямая соединительная линия 6"/>
            <p:cNvCxnSpPr/>
            <p:nvPr/>
          </p:nvCxnSpPr>
          <p:spPr>
            <a:xfrm>
              <a:off x="1131858" y="494483"/>
              <a:ext cx="821537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324272" y="452253"/>
            <a:ext cx="10297145" cy="872383"/>
          </a:xfrm>
          <a:prstGeom prst="rect">
            <a:avLst/>
          </a:prstGeom>
        </p:spPr>
        <p:txBody>
          <a:bodyPr wrap="square" lIns="86706" tIns="43353" rIns="86706" bIns="43353">
            <a:spAutoFit/>
          </a:bodyPr>
          <a:lstStyle/>
          <a:p>
            <a:pPr algn="ctr"/>
            <a:r>
              <a:rPr lang="ru-RU" sz="1700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Финансовая помощь гражданам, пострадавшим в результате чрезвычайных ситуаций природного и техногенного характера межмуниципального и межрегионального характера на территории Оренбургской области</a:t>
            </a:r>
            <a:endParaRPr lang="ru-RU" sz="1700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8308" y="1620549"/>
            <a:ext cx="9649072" cy="5662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Виды и размеры  выплат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4272" y="5186688"/>
            <a:ext cx="2000516" cy="1627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тыс. рублей </a:t>
            </a:r>
          </a:p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человека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30528" y="5186687"/>
            <a:ext cx="2258241" cy="1652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расчета за частично утраченное имущество первой необходимости - 25 тыс. рублей на человека, за полностью утраченное имущество первой необходимости - 50 тыс. рублей на человека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25460" y="5186686"/>
            <a:ext cx="2424097" cy="1652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расчета степени тяжести вреда (тяжкий вред или средней тяжести вред - в размере 400 тыс. рублей на человека, легкий вред - 200 тыс. рублей на человека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751594" y="5156157"/>
            <a:ext cx="2869823" cy="16584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размере 1 млн. рублей на каждого погибшего (умершего) в равных долях каждому члену семьи 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946052" y="4781524"/>
            <a:ext cx="484632" cy="48920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3417332" y="4774550"/>
            <a:ext cx="484632" cy="49617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059274" y="4764790"/>
            <a:ext cx="484632" cy="48920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8922580" y="4753236"/>
            <a:ext cx="484632" cy="48118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4272" y="2331239"/>
            <a:ext cx="2000516" cy="2448030"/>
          </a:xfrm>
          <a:prstGeom prst="rect">
            <a:avLst/>
          </a:prstGeom>
          <a:blipFill dpi="0" rotWithShape="1">
            <a:blip r:embed="rId4">
              <a:alphaModFix amt="51000"/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единовременной материальной помощи гражданам, проживающим на территории Оренбургской области, пострадавшим в результате чрезвычайных ситуаций природного и техногенного характера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30528" y="2331238"/>
            <a:ext cx="2258241" cy="2433552"/>
          </a:xfrm>
          <a:prstGeom prst="rect">
            <a:avLst/>
          </a:prstGeom>
          <a:blipFill dpi="0" rotWithShape="1">
            <a:blip r:embed="rId6">
              <a:alphaModFix amt="47000"/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581334" y="2406427"/>
            <a:ext cx="2143226" cy="2292935"/>
          </a:xfrm>
          <a:prstGeom prst="rect">
            <a:avLst/>
          </a:prstGeom>
          <a:blipFill>
            <a:blip r:embed="rId7">
              <a:alphaModFix amt="69000"/>
            </a:blip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гражданам, проживающим на территории Оренбургской области, финансовой помощи в связи с утратой ими имущества первой необходимости в результате чрезвычайных ситуаций природного и техногенного характера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125162" y="2331238"/>
            <a:ext cx="2424395" cy="2421998"/>
          </a:xfrm>
          <a:prstGeom prst="rect">
            <a:avLst/>
          </a:prstGeom>
          <a:blipFill>
            <a:blip r:embed="rId6">
              <a:alphaModFix amt="69000"/>
            </a:blip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138065" y="2406427"/>
            <a:ext cx="2344030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единовременного пособия гражданам, проживающим на территории Оренбургской области, получившим в результате чрезвычайных ситуаций природного и техногенного характера вред здоровью, с учетом степени тяжести вреда здоровью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747533" y="2331238"/>
            <a:ext cx="2856096" cy="2412238"/>
          </a:xfrm>
          <a:prstGeom prst="rect">
            <a:avLst/>
          </a:prstGeom>
          <a:blipFill dpi="0" rotWithShape="1">
            <a:blip r:embed="rId8">
              <a:alphaModFix amt="69000"/>
            </a:blip>
            <a:srcRect/>
            <a:stretch>
              <a:fillRect/>
            </a:stretch>
          </a:blip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7747533" y="2290862"/>
            <a:ext cx="28738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единовременного пособия членам семей (проживающим на территории Оренбургской области супруге (супругу), детям, родителям и лицам, находившимся на иждивении) граждан, проживавших на территории Оренбургской области и погибших (умерших) в результате чрезвычайных ситуаций природного и техногенного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660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-35838"/>
            <a:ext cx="5282168" cy="7236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just"/>
            <a:r>
              <a:rPr lang="ru-RU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</a:t>
            </a:r>
            <a:r>
              <a:rPr lang="ru-RU" sz="13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</a:t>
            </a:r>
            <a:r>
              <a:rPr lang="ru-RU" sz="13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предоставление финансовой помощи гражданам, пострадавшим в результате чрезвычайных ситуаций природного и техногенного характера межмуниципального и межрегионального характера на территории Оренбургской области:</a:t>
            </a:r>
          </a:p>
          <a:p>
            <a:pPr marL="298952" indent="-298952" algn="just">
              <a:buFontTx/>
              <a:buChar char="-"/>
            </a:pPr>
            <a:r>
              <a:rPr lang="ru-RU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Оренбургской области от 03.11.2006 № 366-п «Об утверждении положения о резервном фонде по чрезвычайным ситуациям Оренбургской области»;</a:t>
            </a:r>
          </a:p>
          <a:p>
            <a:pPr marL="298952" indent="-298952" algn="just">
              <a:buFontTx/>
              <a:buChar char="-"/>
            </a:pPr>
            <a:r>
              <a:rPr lang="ru-RU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Оренбургской области от 22.06.2022 № 609-пп «Об утверждении Положения об оказании гражданам, проживающим на территории Оренбургской области, финансовой помощи в связи с утратой ими имущества первой необходимости в результате чрезвычайных ситуаций природного и техногенного характера</a:t>
            </a:r>
            <a:r>
              <a:rPr lang="ru-RU" sz="13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98952" indent="-298952" algn="just">
              <a:buFontTx/>
              <a:buChar char="-"/>
            </a:pPr>
            <a:r>
              <a:rPr lang="ru-RU" sz="13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Оренбургской области  от 31.01.2023 № 85-п «О единовременной материальной помощи и единовременных пособиях гражданам в случаях возникновения чрезвычайных ситуаций природного и техногенного характера на территории Оренбургской области».</a:t>
            </a:r>
          </a:p>
          <a:p>
            <a:pPr algn="just"/>
            <a:endParaRPr lang="ru-RU" sz="13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8163" algn="just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финансовой помощи имеют граждане Российской Федерации, а также иностранные граждане (в случаях, предусмотренных международными договорами Российской Федерации), проживающие на дату введения режима чрезвычайной ситуации в жилых помещениях, расположенных на территории Оренбургской области и попавших в зону чрезвычайной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</a:p>
          <a:p>
            <a:pPr indent="538163" algn="just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8163" algn="just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факта проживания гражданина в жилом помещении, находящемся в зоне чрезвычайной ситуации, и факта утраты гражданином имущества первой необходимости в результате чрезвычайной ситуации осуществляется комиссиями, образованными органами местного самоуправления городских округов, муниципальных районов Оренбургской области 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5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82168" y="-35838"/>
            <a:ext cx="6059328" cy="7200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65" tIns="47832" rIns="95665" bIns="47832" rtlCol="0" anchor="ctr"/>
          <a:lstStyle/>
          <a:p>
            <a:pPr algn="ctr"/>
            <a:endParaRPr lang="ru-RU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77737" y="1440210"/>
            <a:ext cx="4423490" cy="1472547"/>
          </a:xfrm>
          <a:prstGeom prst="rect">
            <a:avLst/>
          </a:prstGeom>
        </p:spPr>
        <p:txBody>
          <a:bodyPr wrap="square" lIns="86706" tIns="43353" rIns="86706" bIns="43353">
            <a:spAutoFit/>
          </a:bodyPr>
          <a:lstStyle/>
          <a:p>
            <a:pPr algn="ctr"/>
            <a:r>
              <a:rPr lang="ru-RU" sz="15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финансовой помощи гражданам, пострадавшим в результате чрезвычайных ситуаций природного и техногенного характера межмуниципального и межрегионального характера на территории Оренбургской области</a:t>
            </a:r>
          </a:p>
        </p:txBody>
      </p:sp>
      <p:pic>
        <p:nvPicPr>
          <p:cNvPr id="1026" name="Picture 2" descr="I:\obmen\23-Отдел предоставления госсоц помощи\student-dsz-obch\123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356" y="3450132"/>
            <a:ext cx="4058253" cy="320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  <p:sp>
        <p:nvSpPr>
          <p:cNvPr id="8" name="TextBox 7"/>
          <p:cNvSpPr txBox="1"/>
          <p:nvPr/>
        </p:nvSpPr>
        <p:spPr>
          <a:xfrm>
            <a:off x="6177737" y="377414"/>
            <a:ext cx="4423490" cy="614014"/>
          </a:xfrm>
          <a:prstGeom prst="rect">
            <a:avLst/>
          </a:prstGeom>
          <a:noFill/>
        </p:spPr>
        <p:txBody>
          <a:bodyPr wrap="square" lIns="95665" tIns="47832" rIns="95665" bIns="47832" rtlCol="0">
            <a:spAutoFit/>
          </a:bodyPr>
          <a:lstStyle/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социального развития </a:t>
            </a:r>
          </a:p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002466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467</Words>
  <Application>Microsoft Office PowerPoint</Application>
  <PresentationFormat>Произвольный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Company>МСР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Григорьева Ирина Михайловна</dc:creator>
  <cp:lastModifiedBy>Григорьева Ирина Михайловна</cp:lastModifiedBy>
  <cp:revision>24</cp:revision>
  <cp:lastPrinted>2023-01-25T05:29:12Z</cp:lastPrinted>
  <dcterms:created xsi:type="dcterms:W3CDTF">2023-01-19T06:41:07Z</dcterms:created>
  <dcterms:modified xsi:type="dcterms:W3CDTF">2023-02-14T12:16:11Z</dcterms:modified>
</cp:coreProperties>
</file>