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8" r:id="rId3"/>
  </p:sldIdLst>
  <p:sldSz cx="9906000" cy="6858000" type="A4"/>
  <p:notesSz cx="6797675" cy="9926638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495"/>
    <a:srgbClr val="388FD0"/>
    <a:srgbClr val="0460A4"/>
    <a:srgbClr val="429D3D"/>
    <a:srgbClr val="CA0065"/>
    <a:srgbClr val="C08000"/>
    <a:srgbClr val="E59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 showGuides="1">
      <p:cViewPr>
        <p:scale>
          <a:sx n="93" d="100"/>
          <a:sy n="93" d="100"/>
        </p:scale>
        <p:origin x="-1836" y="-3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476C-BAB4-48FF-89F3-170A7043FE96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5F91-27B2-472C-9238-FD7B54688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297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5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5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200151"/>
            <a:ext cx="4375150" cy="339407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89AD-B7F0-4E46-BDC2-298271E212D9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89AD-B7F0-4E46-BDC2-298271E212D9}" type="datetimeFigureOut">
              <a:rPr lang="ru-RU" smtClean="0"/>
              <a:pPr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B62B-9D42-4149-8E8D-E6F94B920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537176" y="4223366"/>
            <a:ext cx="3245381" cy="179792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indent="-311057" algn="ctr">
              <a:lnSpc>
                <a:spcPct val="110000"/>
              </a:lnSpc>
              <a:spcAft>
                <a:spcPts val="704"/>
              </a:spcAft>
            </a:pPr>
            <a:r>
              <a:rPr lang="ru-RU" sz="2000" b="1" dirty="0" smtClean="0">
                <a:solidFill>
                  <a:srgbClr val="236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236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Стационарозамещающая</a:t>
            </a:r>
            <a:r>
              <a:rPr lang="ru-RU" sz="2000" b="1" dirty="0" smtClean="0">
                <a:solidFill>
                  <a:srgbClr val="236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</a:t>
            </a:r>
          </a:p>
          <a:p>
            <a:pPr indent="-311057" algn="ctr">
              <a:lnSpc>
                <a:spcPct val="110000"/>
              </a:lnSpc>
              <a:spcAft>
                <a:spcPts val="704"/>
              </a:spcAft>
            </a:pPr>
            <a:r>
              <a:rPr lang="ru-RU" sz="2000" b="1" dirty="0" smtClean="0">
                <a:solidFill>
                  <a:srgbClr val="2364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«Медико-социальные группы»</a:t>
            </a:r>
            <a:endParaRPr lang="ru-RU" sz="2000" b="1" dirty="0">
              <a:solidFill>
                <a:srgbClr val="2364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0527" y="572056"/>
            <a:ext cx="3014678" cy="422509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460A4"/>
                </a:solidFill>
                <a:latin typeface="Arial Narrow" pitchFamily="34" charset="0"/>
              </a:rPr>
              <a:t>ОБРАЩАТЬСЯ</a:t>
            </a:r>
          </a:p>
          <a:p>
            <a:pPr algn="ctr"/>
            <a:r>
              <a:rPr lang="ru-RU" sz="1800" smtClean="0">
                <a:solidFill>
                  <a:srgbClr val="0460A4"/>
                </a:solidFill>
                <a:latin typeface="Arial Narrow" pitchFamily="34" charset="0"/>
              </a:rPr>
              <a:t>   </a:t>
            </a:r>
            <a:endParaRPr lang="ru-RU" sz="1800" dirty="0" smtClean="0">
              <a:solidFill>
                <a:srgbClr val="0460A4"/>
              </a:solidFill>
              <a:latin typeface="Arial Narrow" pitchFamily="34" charset="0"/>
            </a:endParaRPr>
          </a:p>
          <a:p>
            <a:r>
              <a:rPr lang="ru-RU" sz="1800" dirty="0">
                <a:solidFill>
                  <a:srgbClr val="0460A4"/>
                </a:solidFill>
                <a:latin typeface="Arial Narrow" pitchFamily="34" charset="0"/>
              </a:rPr>
              <a:t>т</a:t>
            </a:r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ерриториальный  комплексный центр 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социального обслуживания населения 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по адресу: ______________________________________________________________________________</a:t>
            </a: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__________________________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  <a:p>
            <a:endParaRPr lang="ru-RU" sz="1800" dirty="0" smtClean="0">
              <a:solidFill>
                <a:srgbClr val="0460A4"/>
              </a:solidFill>
              <a:latin typeface="Arial Narrow" pitchFamily="34" charset="0"/>
            </a:endParaRPr>
          </a:p>
          <a:p>
            <a:r>
              <a:rPr lang="ru-RU" sz="1800" dirty="0" smtClean="0">
                <a:solidFill>
                  <a:srgbClr val="0460A4"/>
                </a:solidFill>
                <a:latin typeface="Arial Narrow" pitchFamily="34" charset="0"/>
              </a:rPr>
              <a:t>тел.:   ____________________                                  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19" y="355019"/>
            <a:ext cx="3246360" cy="112976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</a:p>
          <a:p>
            <a:pPr algn="ctr">
              <a:lnSpc>
                <a:spcPct val="130000"/>
              </a:lnSpc>
            </a:pP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06850" y="827353"/>
            <a:ext cx="1872208" cy="379863"/>
          </a:xfrm>
          <a:prstGeom prst="round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ДЕМОГРАФИЯ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" y="6572272"/>
            <a:ext cx="9905999" cy="285728"/>
          </a:xfrm>
          <a:prstGeom prst="rect">
            <a:avLst/>
          </a:prstGeom>
          <a:solidFill>
            <a:srgbClr val="0460A4"/>
          </a:solidFill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                                                                                                                                ОРЕНБУРГ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  <a:latin typeface="Arial Narrow" pitchFamily="34" charset="0"/>
              </a:rPr>
              <a:t>2022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Г.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075" y="928954"/>
            <a:ext cx="2886321" cy="1563942"/>
          </a:xfrm>
          <a:prstGeom prst="roundRect">
            <a:avLst/>
          </a:prstGeom>
          <a:solidFill>
            <a:srgbClr val="046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ПРОГРАММЫ СИСТЕМНОЙ ПОДДЕРЖКИ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ПОВЫШЕНИЯ КАЧЕСТВА ЖИЗНИ ГРАЖДАН СТАРШЕГО ПОКОЛЕНИЯ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1751" y="294470"/>
            <a:ext cx="3262405" cy="49934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noAutofit/>
          </a:bodyPr>
          <a:lstStyle/>
          <a:p>
            <a:pPr algn="ctr"/>
            <a:r>
              <a:rPr lang="ru-RU" sz="1800" b="1" dirty="0">
                <a:solidFill>
                  <a:srgbClr val="0460A4"/>
                </a:solidFill>
                <a:latin typeface="Arial Narrow" pitchFamily="34" charset="0"/>
              </a:rPr>
              <a:t>НАЦИОНАЛЬНЫЙ ПРОЕКТ</a:t>
            </a:r>
            <a:endParaRPr lang="ru-RU" sz="1800" dirty="0">
              <a:solidFill>
                <a:srgbClr val="0460A4"/>
              </a:solidFill>
              <a:latin typeface="Arial Narrow" pitchFamily="34" charset="0"/>
            </a:endParaRPr>
          </a:p>
        </p:txBody>
      </p:sp>
      <p:pic>
        <p:nvPicPr>
          <p:cNvPr id="1029" name="Picture 5" descr="d:\Users\bezgodova-ae\AppData\Local\Microsoft\Windows\Temporary Internet Files\Content.Outlook\6B39SHJZ\image-21-01-22-09-1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745" y="1772816"/>
            <a:ext cx="3215812" cy="2215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:\MSR\Информация Правител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156" t="51295" r="1309"/>
          <a:stretch/>
        </p:blipFill>
        <p:spPr bwMode="auto">
          <a:xfrm>
            <a:off x="190075" y="3583652"/>
            <a:ext cx="3299460" cy="2293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7" y="43934"/>
            <a:ext cx="9906000" cy="671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00472" y="0"/>
            <a:ext cx="9447444" cy="119675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социальная группа для граждан пожилого возраста и инвалидов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" y="1556792"/>
            <a:ext cx="2288703" cy="5112568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indent="174625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досту-пности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качества социального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медиц-инского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обслуживания для граждан пожилого возраста и инвалидов (в том числе страдающих психическими расстрой-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ствами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17462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-снижение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потребн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-ости граждан в услугах стационарных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органи-заций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социального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обсл-уживания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населения, медицинских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органи-заций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174625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-увеличение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продол-жительности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повы-шения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качества жизни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745088" y="1340768"/>
            <a:ext cx="2520280" cy="46085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Оказание помощи родственникам и другим лицам, осуществляющим уход на дому за гражданами пожилого возраста и инвалидов,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находящимися на постельном режиме, в обучении принципам организации ухода, использованию технических средств реабилитации, обустройству их мест нахождения, составлению распорядка дня, питанию, индивидуальному уходу, выбору качественных средств ухода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8409384" y="1412776"/>
            <a:ext cx="1296144" cy="3384376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создаются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в отношении граждан, признанных нуждающимися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граждан, так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состоящих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социальном обслуживании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60712" y="1628800"/>
            <a:ext cx="1512168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Обследование условий жизнедеятельности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44888" y="1556792"/>
            <a:ext cx="1728193" cy="35283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Предоставление услуг по социальному сопровождению, в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содействие в предоставлении медицинской помощи; сопровождение в медицинские организации,</a:t>
            </a:r>
          </a:p>
          <a:p>
            <a:pPr algn="ctr"/>
            <a:r>
              <a:rPr lang="ru-RU" sz="140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т.д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5" y="5013175"/>
            <a:ext cx="1584177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11240" y="-261610"/>
            <a:ext cx="6835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33682" y="43934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33682" y="80283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6" descr="D:\Users\esina-ak\Desktop\51-510939_sick-person-in-hospital-bed-transparent-png-carto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76" y="4869160"/>
            <a:ext cx="1568624" cy="129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1" y="3789040"/>
            <a:ext cx="165618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1793760" y="1052735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 rot="20995873">
            <a:off x="4699445" y="1219158"/>
            <a:ext cx="288032" cy="360040"/>
          </a:xfrm>
          <a:prstGeom prst="downArrow">
            <a:avLst>
              <a:gd name="adj1" fmla="val 50000"/>
              <a:gd name="adj2" fmla="val 464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7113240" y="98072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19349898">
            <a:off x="8598642" y="872715"/>
            <a:ext cx="396437" cy="576064"/>
          </a:xfrm>
          <a:prstGeom prst="downArrow">
            <a:avLst>
              <a:gd name="adj1" fmla="val 50000"/>
              <a:gd name="adj2" fmla="val 50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864768" y="6381328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432720" y="6453337"/>
            <a:ext cx="7215197" cy="4046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Состав: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врачи-терапевты участковые, специалисты по социальной работе, социальные работники </a:t>
            </a:r>
            <a:endParaRPr lang="ru-RU" sz="1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936776" y="3212976"/>
            <a:ext cx="338437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</a:p>
          <a:p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-</a:t>
            </a:r>
            <a:endParaRPr lang="ru-RU" sz="1100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3008782" y="115236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3054268">
            <a:off x="1212918" y="879524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738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218</Words>
  <Application>Microsoft Office PowerPoint</Application>
  <PresentationFormat>Лист A4 (210x297 мм)</PresentationFormat>
  <Paragraphs>47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sysoeva-ov</cp:lastModifiedBy>
  <cp:revision>135</cp:revision>
  <cp:lastPrinted>2022-01-21T04:38:24Z</cp:lastPrinted>
  <dcterms:created xsi:type="dcterms:W3CDTF">2019-03-15T13:18:19Z</dcterms:created>
  <dcterms:modified xsi:type="dcterms:W3CDTF">2022-01-27T11:48:20Z</dcterms:modified>
</cp:coreProperties>
</file>