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-1608" y="-36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20307F-6CDD-4090-AA85-0F9A8C54DBE9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CEE825-FA36-4368-B208-3502D3001E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35494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09.02.2021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35121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09.02.2021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83026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09.02.2021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76326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09.02.2021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17092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09.02.2021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36957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09.02.2021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48596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09.02.2021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24127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09.02.2021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35592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09.02.2021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49162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09.02.2021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73507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09.02.2021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79497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526AD-0F81-4E90-8281-C2AB78D3C90D}" type="datetimeFigureOut">
              <a:rPr lang="ru-RU" smtClean="0"/>
              <a:pPr/>
              <a:t>09.02.2021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1635E-4179-4480-BF86-1FF50893F1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34176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4" descr="Картинки по запросу &quot;bubbles wallpaper&quot;"/>
          <p:cNvPicPr>
            <a:picLocks noChangeAspect="1" noChangeArrowheads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lum bright="20000"/>
          </a:blip>
          <a:srcRect r="7825"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978400" y="735534"/>
            <a:ext cx="49403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государственной социальной помощи на основании социального контракта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400" y="201626"/>
            <a:ext cx="49403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Получатели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малоимущие семьи, малоимущие одиноко проживающие граждане, которые по не зависящим от них причинам имеют среднедушевой доход ниже величины прожиточного минимума, установленного в Оренбургской области в расчете на душу населения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400" y="1910702"/>
            <a:ext cx="4953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Условия: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гражданства РФ и факта проживания на территории Оренбургской области не менее 24 месяцев;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в собственности членов семьи заявителя недвижимого имущества, сдача в аренду которого может приносить доход;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 один из членов семьи не зарегистрирован в качестве индивидуального предпринимателя;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 члены семьи дали согласие на получение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госсоцпомощи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основании социального контракта.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5400" y="4685182"/>
            <a:ext cx="4953000" cy="158504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ГДЕ ПОЛУЧИТЬ ДОПОЛНИТЕЛЬНУЮ ИНФОРМАЦИЮ</a:t>
            </a:r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Информацию об адресах, телефонах территориальных органов социальной защиты населения – Комплексных центрах социального обслуживания населения можно получить позвонив 8 (3532) 77-03-03 «Единый социальный телефон» либо на сайте Министерства социального развития Оренбургской области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http://msr.orb.ru/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53000" y="2224622"/>
            <a:ext cx="497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ВЕДЕНИЕ ЛИЧНОГО </a:t>
            </a:r>
            <a:b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ПОДСОБНОГО ХОЗЯЙСТВА</a:t>
            </a:r>
            <a:endParaRPr lang="ru-RU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953000" y="332815"/>
            <a:ext cx="4953000" cy="238685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tIns="0" bIns="0" rtlCol="0">
            <a:noAutofit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ПАМЯТКА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965700" y="6026354"/>
            <a:ext cx="49403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Социальный контракт –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новых возможностей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14158" y="2928103"/>
            <a:ext cx="3043383" cy="3145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509562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 descr="Картинки по запросу &quot;bubbles wallpaper&quot;"/>
          <p:cNvPicPr>
            <a:picLocks noChangeAspect="1" noChangeArrowheads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lum bright="20000"/>
          </a:blip>
          <a:srcRect r="7825"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28104" y="242319"/>
            <a:ext cx="483759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Социальный контракт - соглашение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, заключенное между министерством социального развития Оренбургской области и малообеспеченным гражданином (семьей), в соответствии с которым министерство обязуется осуществлять денежную выплату, а гражданин выполнять мероприятия,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предусмотренные разработанной для него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программой социальной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адаптации по одному из мероприятий, указанному в ст. 3 Закона Оренбургской области от 16.04.2020 №2180/581-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VI-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ОЗ «О предоставлении отдельных видов государственной социальной помощи в Оренбургской области» , в том числе на ведение личного подсобного хозяйства (далее – ЛПХ)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95345698"/>
              </p:ext>
            </p:extLst>
          </p:nvPr>
        </p:nvGraphicFramePr>
        <p:xfrm>
          <a:off x="254443" y="2202511"/>
          <a:ext cx="4532242" cy="4406060"/>
        </p:xfrm>
        <a:graphic>
          <a:graphicData uri="http://schemas.openxmlformats.org/drawingml/2006/table">
            <a:tbl>
              <a:tblPr/>
              <a:tblGrid>
                <a:gridCol w="4532242"/>
              </a:tblGrid>
              <a:tr h="4406060">
                <a:tc>
                  <a:txBody>
                    <a:bodyPr/>
                    <a:lstStyle/>
                    <a:p>
                      <a:pPr marL="0" marR="0" lvl="0" indent="-1397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1F4E79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lvl="0" indent="-1397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период действия  социального контракта гражданин имеет право на получение следующих выплат:</a:t>
                      </a:r>
                      <a:endParaRPr kumimoji="0" lang="ru-R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157480" marR="0" lvl="0" indent="-17145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денежная выплата для ведения личного подсобного хозяйства в соответствии с условиями    социального контракта в размере до        100 000 руб.</a:t>
                      </a:r>
                    </a:p>
                    <a:p>
                      <a:pPr marL="157480" marR="0" lvl="0" indent="-17145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оплата стоимости профессионального обучения или получения дополнительного  профессионального образования по ведению личного подсобного хозяйства в пределах 30 000 руб.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lvl="0" indent="-1397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1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5B9BD5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lvl="0" indent="-1397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Максимальный срок действия </a:t>
                      </a:r>
                    </a:p>
                    <a:p>
                      <a:pPr marL="0" marR="0" lvl="0" indent="-1397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социального контракта – 12 месяцев</a:t>
                      </a:r>
                    </a:p>
                    <a:p>
                      <a:pPr marL="171450" indent="-17145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endParaRPr lang="ru-RU" sz="1100" b="0" u="none" baseline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171450" indent="-17145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endParaRPr lang="ru-RU" sz="1100" b="0" u="none" baseline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171450" indent="-17145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endParaRPr lang="ru-RU" sz="1100" b="0" u="none" baseline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171450" indent="-17145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endParaRPr lang="ru-RU" sz="1100" b="0" u="none" baseline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171450" indent="-17145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endParaRPr lang="ru-RU" sz="1100" b="0" u="none" baseline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171450" indent="-17145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endParaRPr lang="ru-RU" sz="1100" b="0" u="none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90340781"/>
              </p:ext>
            </p:extLst>
          </p:nvPr>
        </p:nvGraphicFramePr>
        <p:xfrm>
          <a:off x="4965700" y="174929"/>
          <a:ext cx="4611756" cy="6556354"/>
        </p:xfrm>
        <a:graphic>
          <a:graphicData uri="http://schemas.openxmlformats.org/drawingml/2006/table">
            <a:tbl>
              <a:tblPr/>
              <a:tblGrid>
                <a:gridCol w="4611756"/>
              </a:tblGrid>
              <a:tr h="655635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«Ведение личного подсобного хозяйства» </a:t>
                      </a:r>
                    </a:p>
                    <a:p>
                      <a:pPr marL="228600" marR="0" lvl="0" indent="-22860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kumimoji="0" lang="ru-RU" sz="11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 целью заключения социального контракта гражданин берет на себя обязательства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:</a:t>
                      </a:r>
                    </a:p>
                    <a:p>
                      <a:pPr marL="0" marR="0" lvl="0" indent="-17145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разработать проект плана ведения ЛПХ;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lvl="0" indent="-17145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предоставить в комплексный центр социального обслуживания населения по  месту жительства (далее – КЦСОН) план и документы, установленные постановлением Правительства Оренбургской области от 07.09.2020 №753-пп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0" marR="0" lvl="0" indent="-17145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2) </a:t>
                      </a:r>
                      <a:r>
                        <a:rPr kumimoji="0" lang="ru-RU" sz="12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После заключения социального контракта гражданин берет на себя обязательства:</a:t>
                      </a:r>
                    </a:p>
                    <a:p>
                      <a:pPr marL="0" marR="0" lvl="0" indent="-17145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встать на учет в налоговом органе  в качестве налогоплательщика налога на профессиональный доход;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lvl="0" indent="-17145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предоставить в орган социальной защиты населения документы, подтверждающие факт расходования средств полученной денежной выплаты;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lvl="0" indent="-17145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приобрести в период действия социального контракта необходимые для ведения ЛПХ товары, а также продукцию, относимую к сельскохозяйственной продукции, утвержденную постановлением  Правительства Российской Федерации от 25.07.2006 №458 «Об отнесении видов продукции к сельскохозяйственной продукции и к продукции первичной переработки, произведенной из сельскохозяйственного сырья собственного производства»;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lvl="0" indent="-17145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осуществлять реализацию сельскохозяйственной  продукции, произведенной и переработанной при ведении ЛПХ;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lvl="0" indent="-17145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ежемесячно, в </a:t>
                      </a:r>
                      <a:r>
                        <a:rPr lang="ru-RU" sz="1100" b="0" u="none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период действия контракта, не позднее 3 числа месяца, следующего за месяцем реализации плана мероприятий, предусмотренных программой социальной адаптации, представлять в КЦСОН отчет о ведении ЛПХ. </a:t>
                      </a:r>
                      <a:endParaRPr lang="ru-RU" sz="1100" b="0" u="none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0689" y="5065249"/>
            <a:ext cx="699715" cy="675593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84503" y="5001408"/>
            <a:ext cx="724798" cy="69474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74516" y="5065249"/>
            <a:ext cx="626327" cy="694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7723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208</TotalTime>
  <Words>488</Words>
  <Application>Microsoft Office PowerPoint</Application>
  <PresentationFormat>Лист A4 (210x297 мм)</PresentationFormat>
  <Paragraphs>40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Piskovets</dc:creator>
  <cp:lastModifiedBy>Chistyakov-VV</cp:lastModifiedBy>
  <cp:revision>28</cp:revision>
  <cp:lastPrinted>2021-01-27T10:57:10Z</cp:lastPrinted>
  <dcterms:created xsi:type="dcterms:W3CDTF">2021-01-11T17:25:42Z</dcterms:created>
  <dcterms:modified xsi:type="dcterms:W3CDTF">2021-02-09T06:26:18Z</dcterms:modified>
</cp:coreProperties>
</file>