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607" r:id="rId2"/>
    <p:sldId id="676" r:id="rId3"/>
    <p:sldId id="686" r:id="rId4"/>
    <p:sldId id="508" r:id="rId5"/>
    <p:sldId id="677" r:id="rId6"/>
    <p:sldId id="409" r:id="rId7"/>
    <p:sldId id="411" r:id="rId8"/>
    <p:sldId id="586" r:id="rId9"/>
    <p:sldId id="587" r:id="rId10"/>
    <p:sldId id="534" r:id="rId11"/>
    <p:sldId id="602" r:id="rId12"/>
    <p:sldId id="588" r:id="rId13"/>
    <p:sldId id="684" r:id="rId14"/>
    <p:sldId id="505" r:id="rId15"/>
    <p:sldId id="519" r:id="rId16"/>
    <p:sldId id="605" r:id="rId17"/>
    <p:sldId id="685" r:id="rId18"/>
    <p:sldId id="523" r:id="rId19"/>
    <p:sldId id="500" r:id="rId20"/>
    <p:sldId id="498" r:id="rId21"/>
    <p:sldId id="502" r:id="rId22"/>
    <p:sldId id="513" r:id="rId23"/>
    <p:sldId id="518" r:id="rId24"/>
    <p:sldId id="501" r:id="rId25"/>
    <p:sldId id="503" r:id="rId26"/>
    <p:sldId id="536" r:id="rId27"/>
    <p:sldId id="590" r:id="rId28"/>
    <p:sldId id="603" r:id="rId29"/>
    <p:sldId id="595" r:id="rId30"/>
    <p:sldId id="594" r:id="rId31"/>
    <p:sldId id="597" r:id="rId32"/>
    <p:sldId id="415" r:id="rId33"/>
    <p:sldId id="516" r:id="rId34"/>
    <p:sldId id="537" r:id="rId35"/>
    <p:sldId id="509" r:id="rId36"/>
    <p:sldId id="611" r:id="rId37"/>
    <p:sldId id="510" r:id="rId38"/>
    <p:sldId id="601" r:id="rId39"/>
    <p:sldId id="416" r:id="rId40"/>
    <p:sldId id="525" r:id="rId41"/>
    <p:sldId id="511" r:id="rId42"/>
    <p:sldId id="517" r:id="rId43"/>
    <p:sldId id="512" r:id="rId44"/>
    <p:sldId id="687" r:id="rId45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(специалисту)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(специалист) регионального (муниципального) органа – в комитет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 custScaleY="112916" custLinFactNeighborX="-821" custLinFactNeighborY="2484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0" y="364079"/>
          <a:ext cx="3947845" cy="17830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Физические лица обращаются в а\к подразделение (специалисту) органа</a:t>
          </a:r>
        </a:p>
      </dsp:txBody>
      <dsp:txXfrm>
        <a:off x="891550" y="364079"/>
        <a:ext cx="2164746" cy="1783099"/>
      </dsp:txXfrm>
    </dsp:sp>
    <dsp:sp modelId="{4E5F5378-C163-4EE3-9BD2-AB3470CB680C}">
      <dsp:nvSpPr>
        <dsp:cNvPr id="0" name=""/>
        <dsp:cNvSpPr/>
      </dsp:nvSpPr>
      <dsp:spPr>
        <a:xfrm>
          <a:off x="3556301" y="426834"/>
          <a:ext cx="3947845" cy="15791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А\к подразделение (специалист) регионального (муниципального) органа – в комитет</a:t>
          </a:r>
        </a:p>
      </dsp:txBody>
      <dsp:txXfrm>
        <a:off x="4345870" y="426834"/>
        <a:ext cx="2368707" cy="1579138"/>
      </dsp:txXfrm>
    </dsp:sp>
    <dsp:sp modelId="{9C1696CB-0D27-4CF9-9002-11062BB148C4}">
      <dsp:nvSpPr>
        <dsp:cNvPr id="0" name=""/>
        <dsp:cNvSpPr/>
      </dsp:nvSpPr>
      <dsp:spPr>
        <a:xfrm>
          <a:off x="7109362" y="426834"/>
          <a:ext cx="3947845" cy="15791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А\к орган субъекта Российской Федерации – </a:t>
          </a:r>
          <a:br>
            <a:rPr lang="ru-RU" sz="2100" kern="1200" dirty="0"/>
          </a:br>
          <a:r>
            <a:rPr lang="ru-RU" sz="2100" kern="1200" dirty="0"/>
            <a:t>в Минтруд России</a:t>
          </a:r>
        </a:p>
      </dsp:txBody>
      <dsp:txXfrm>
        <a:off x="7898931" y="426834"/>
        <a:ext cx="2368707" cy="157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993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538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r.ru/registries/infrastr/#a_132564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r.ru/vfs/registers/infr/list_invest_platform_op.xls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corruption.orb.ru/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isch@mail.orb.ru" TargetMode="External"/><Relationship Id="rId5" Type="http://schemas.openxmlformats.org/officeDocument/2006/relationships/hyperlink" Target="mailto:wep@mail.orb.ru" TargetMode="External"/><Relationship Id="rId4" Type="http://schemas.openxmlformats.org/officeDocument/2006/relationships/hyperlink" Target="mailto:sdi@mail.orb.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2814" y="874455"/>
            <a:ext cx="94031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Ebrima" pitchFamily="2" charset="0"/>
                <a:cs typeface="Times New Roman" panose="02020603050405020304" pitchFamily="18" charset="0"/>
              </a:rPr>
              <a:t>Антикоррупционное декларирование </a:t>
            </a:r>
          </a:p>
          <a:p>
            <a:pPr algn="ctr"/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ea typeface="Ebrima" pitchFamily="2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Ebrima" pitchFamily="2" charset="0"/>
                <a:cs typeface="Times New Roman" panose="02020603050405020304" pitchFamily="18" charset="0"/>
              </a:rPr>
              <a:t>в 2023 году </a:t>
            </a:r>
            <a:b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Ebrima" pitchFamily="2" charset="0"/>
              <a:cs typeface="Ebrima" pitchFamily="2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Ebrima" pitchFamily="2" charset="0"/>
              <a:cs typeface="Ebrima" pitchFamily="2" charset="0"/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Ebrima" pitchFamily="2" charset="0"/>
                <a:cs typeface="Times New Roman" panose="02020603050405020304" pitchFamily="18" charset="0"/>
              </a:rPr>
              <a:t>Комитет по профилактике коррупционных правонарушений Оренбургской области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572668" y="5097334"/>
            <a:ext cx="34538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Оренбург, 21 февраля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обязательство указывается 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указывается или в подразделе 3.1, или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</a:t>
            </a: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перечень должностей, </a:t>
            </a:r>
            <a:br>
              <a:rPr lang="ru-RU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имеющий силу по состоянию на 31 декабря 2022 г.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</a:t>
            </a: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в электронном виде по общему правилу не предусмотрено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</a:t>
            </a: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длительном незапланированном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лечении </a:t>
            </a: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не освобождает от обязанности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представить декларации. Если декларационная кампания закончилась, лицо прошло лечение, ему </a:t>
            </a: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необходимо в разумные сроки исполнить обязанность.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представления справки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гос. должности)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  (в </a:t>
            </a:r>
            <a:r>
              <a:rPr lang="ru-RU" sz="2400" b="1" dirty="0" err="1">
                <a:solidFill>
                  <a:schemeClr val="accent6"/>
                </a:solidFill>
              </a:rPr>
              <a:t>т.ч</a:t>
            </a:r>
            <a:r>
              <a:rPr lang="ru-RU" sz="2400" b="1" dirty="0">
                <a:solidFill>
                  <a:schemeClr val="accent6"/>
                </a:solidFill>
              </a:rPr>
              <a:t>. с учетом ГИС «Посейдон»)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справки 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5516661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справки</a:t>
            </a: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Распределение полномочий по оказанию консультативной	 помощи и антикоррупционные требования (Минтруд России)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03184"/>
              </p:ext>
            </p:extLst>
          </p:nvPr>
        </p:nvGraphicFramePr>
        <p:xfrm>
          <a:off x="3724336" y="1886263"/>
          <a:ext cx="8061264" cy="334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798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7034466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634041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Segoe UI Black" panose="020B0A02040204020203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в реализации требований антикоррупционного законодательства </a:t>
                      </a: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федеральным государственным органам, государственным внебюджетным фондам, иным организациям, созданным на основании федеральных законов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Segoe UI Black" panose="020B0A02040204020203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rgbClr val="002060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rgbClr val="002060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rgbClr val="002060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Segoe UI Black" panose="020B0A02040204020203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br>
                        <a:rPr lang="ru-RU" sz="20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в 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облагаться налогом (или лицо обязано самостоятельно уплатить налог)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переведенные 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случае, если в отчетном периоде служащий (работник) или его супруга (супруг) распорядился (-ась) средствами 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545259"/>
            <a:ext cx="11240200" cy="87081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доход. Необходимо разделять основания для декларирования расходов и основания для контроля расходов.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сделки 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Распределение полномочий по оказанию консультативной	 помощи и антикоррупционные требования (Комитет)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643726"/>
              </p:ext>
            </p:extLst>
          </p:nvPr>
        </p:nvGraphicFramePr>
        <p:xfrm>
          <a:off x="3724336" y="1886263"/>
          <a:ext cx="8061264" cy="3347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798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7034466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634041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Segoe UI Black" panose="020B0A02040204020203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в реализации требований антикоррупционного законодательства </a:t>
                      </a:r>
                      <a:r>
                        <a:rPr lang="ru-RU" sz="18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органам власти, органам местного самоуправления Оренбургской области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Segoe UI Black" panose="020B0A02040204020203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rgbClr val="002060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rgbClr val="002060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rgbClr val="002060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Segoe UI Black" panose="020B0A02040204020203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br>
                        <a:rPr lang="ru-RU" sz="20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в организациях подведомственных органам власти, органам местного самоуправления Оренбургской области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указ Губернатора Оренбургской области от 29.12.2018 № 774-ук «Об утверждении положения о комитете по профилактике коррупционных правонарушений Оренбургской области»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81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приобретение 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располагает, 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70858" y="791734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 по вопросам реализации положений антикоррупционного законодательства</a:t>
            </a:r>
          </a:p>
        </p:txBody>
      </p:sp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6819921"/>
              </p:ext>
            </p:extLst>
          </p:nvPr>
        </p:nvGraphicFramePr>
        <p:xfrm>
          <a:off x="681343" y="2525086"/>
          <a:ext cx="11060448" cy="2432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553674" y="1676191"/>
            <a:ext cx="11315786" cy="932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Консультативная помощь в для органов власти и органов местного самоуправления Оренбургской области 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5C07C31-BAB1-4746-AAD5-641AA71EE20D}"/>
              </a:ext>
            </a:extLst>
          </p:cNvPr>
          <p:cNvSpPr/>
          <p:nvPr/>
        </p:nvSpPr>
        <p:spPr>
          <a:xfrm>
            <a:off x="643986" y="5104653"/>
            <a:ext cx="11315786" cy="1369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исключительных случаях возможно обращение в комитет.</a:t>
            </a:r>
          </a:p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телефоны специалистов: 77-46-99, 77-46-93</a:t>
            </a:r>
          </a:p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информация о контактах на сайте комитета </a:t>
            </a:r>
          </a:p>
          <a:p>
            <a:pPr algn="ctr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https://anticorruption.orb.ru/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объекты 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не зачислены, то застройщик еще ничего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"Об организации страхового дела в Российской Федерации"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7848286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Сведения о сотрудниках комитета для оказания консультативной помощи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по вопросам реализации положений антикоррупционного законодательства (</a:t>
            </a:r>
            <a:r>
              <a:rPr lang="en-US" sz="2400" b="1" dirty="0">
                <a:solidFill>
                  <a:srgbClr val="0070C0"/>
                </a:solidFill>
                <a:hlinkClick r:id="rId3"/>
              </a:rPr>
              <a:t>https://anticorruption.orb.ru/</a:t>
            </a:r>
            <a:r>
              <a:rPr lang="ru-RU" sz="2400" b="1" dirty="0">
                <a:solidFill>
                  <a:srgbClr val="0070C0"/>
                </a:solidFill>
              </a:rPr>
              <a:t>)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Эл. адрес комитета: </a:t>
            </a:r>
            <a:r>
              <a:rPr lang="en-US" sz="2400" b="1" dirty="0">
                <a:solidFill>
                  <a:srgbClr val="0070C0"/>
                </a:solidFill>
              </a:rPr>
              <a:t>anticorruption@mail.orb.ru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endParaRPr lang="ru-RU" sz="1000" b="1" dirty="0">
              <a:solidFill>
                <a:srgbClr val="0070C0"/>
              </a:solidFill>
            </a:endParaRPr>
          </a:p>
          <a:p>
            <a:pPr marL="457200" indent="-457200" algn="ctr">
              <a:buAutoNum type="arabicPeriod"/>
            </a:pPr>
            <a:r>
              <a:rPr lang="ru-RU" sz="2400" b="1" dirty="0" err="1">
                <a:solidFill>
                  <a:srgbClr val="0070C0"/>
                </a:solidFill>
              </a:rPr>
              <a:t>Рейф</a:t>
            </a:r>
            <a:r>
              <a:rPr lang="ru-RU" sz="2400" b="1" dirty="0">
                <a:solidFill>
                  <a:srgbClr val="0070C0"/>
                </a:solidFill>
              </a:rPr>
              <a:t> Михаил Борисович – председатель комитета.</a:t>
            </a:r>
          </a:p>
          <a:p>
            <a:pPr marL="457200" indent="-457200" algn="ctr">
              <a:buAutoNum type="arabicPeriod"/>
            </a:pPr>
            <a:r>
              <a:rPr lang="ru-RU" sz="2400" b="1" dirty="0">
                <a:solidFill>
                  <a:srgbClr val="0070C0"/>
                </a:solidFill>
              </a:rPr>
              <a:t>Разумов Андрей Леонидович – заместитель председателя комитета,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тел. 77-46-99, эл. адрес </a:t>
            </a:r>
            <a:r>
              <a:rPr lang="en-US" sz="2400" b="1" u="sng" dirty="0">
                <a:solidFill>
                  <a:srgbClr val="0070C0"/>
                </a:solidFill>
              </a:rPr>
              <a:t>alr@mail.orb.ru</a:t>
            </a:r>
            <a:r>
              <a:rPr lang="ru-RU" sz="2400" b="1" dirty="0">
                <a:solidFill>
                  <a:srgbClr val="0070C0"/>
                </a:solidFill>
              </a:rPr>
              <a:t>;  </a:t>
            </a:r>
            <a:endParaRPr lang="en-US" sz="2400" b="1" dirty="0">
              <a:solidFill>
                <a:srgbClr val="0070C0"/>
              </a:solidFill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3</a:t>
            </a:r>
            <a:r>
              <a:rPr lang="ru-RU" sz="2400" b="1" dirty="0">
                <a:solidFill>
                  <a:srgbClr val="0070C0"/>
                </a:solidFill>
              </a:rPr>
              <a:t>. Сергеев Денис Игоревич – консультант комитета,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тел. 77-46-99, эл. адрес </a:t>
            </a:r>
            <a:r>
              <a:rPr lang="en-US" sz="2400" b="1" dirty="0">
                <a:solidFill>
                  <a:srgbClr val="0070C0"/>
                </a:solidFill>
                <a:hlinkClick r:id="rId4"/>
              </a:rPr>
              <a:t>sdi@mail.orb.ru</a:t>
            </a:r>
            <a:r>
              <a:rPr lang="ru-RU" sz="2400" b="1" dirty="0">
                <a:solidFill>
                  <a:srgbClr val="0070C0"/>
                </a:solidFill>
              </a:rPr>
              <a:t>;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4. </a:t>
            </a:r>
            <a:r>
              <a:rPr lang="ru-RU" sz="2400" b="1" dirty="0" err="1">
                <a:solidFill>
                  <a:srgbClr val="0070C0"/>
                </a:solidFill>
              </a:rPr>
              <a:t>Пыряева</a:t>
            </a:r>
            <a:r>
              <a:rPr lang="ru-RU" sz="2400" b="1" dirty="0">
                <a:solidFill>
                  <a:srgbClr val="0070C0"/>
                </a:solidFill>
              </a:rPr>
              <a:t> Виктория Евгеньевна – главный специалист комитета,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тел. 77-46-93, эл. адрес </a:t>
            </a:r>
            <a:r>
              <a:rPr lang="en-US" sz="2400" b="1" u="sng" dirty="0">
                <a:solidFill>
                  <a:srgbClr val="0070C0"/>
                </a:solidFill>
                <a:hlinkClick r:id="rId5"/>
              </a:rPr>
              <a:t>wep@mail.orb.ru</a:t>
            </a:r>
            <a:r>
              <a:rPr lang="ru-RU" sz="2400" b="1" u="sng" dirty="0">
                <a:solidFill>
                  <a:srgbClr val="0070C0"/>
                </a:solidFill>
              </a:rPr>
              <a:t>;</a:t>
            </a:r>
            <a:endParaRPr lang="en-US" sz="2400" b="1" u="sng" dirty="0">
              <a:solidFill>
                <a:srgbClr val="0070C0"/>
              </a:solidFill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5</a:t>
            </a:r>
            <a:r>
              <a:rPr lang="ru-RU" sz="2400" b="1" dirty="0">
                <a:solidFill>
                  <a:srgbClr val="0070C0"/>
                </a:solidFill>
              </a:rPr>
              <a:t>. Щетинин Виталий Иванович - главный специалист комитета,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тел. 77-46-93, эл. адрес </a:t>
            </a:r>
            <a:r>
              <a:rPr lang="en-US" sz="2400" b="1" u="sng" dirty="0">
                <a:solidFill>
                  <a:srgbClr val="0070C0"/>
                </a:solidFill>
                <a:hlinkClick r:id="rId6"/>
              </a:rPr>
              <a:t>visch@mail.orb.ru</a:t>
            </a:r>
            <a:r>
              <a:rPr lang="ru-RU" sz="2400" b="1" u="sng" dirty="0">
                <a:solidFill>
                  <a:srgbClr val="0070C0"/>
                </a:solidFill>
              </a:rPr>
              <a:t>;</a:t>
            </a:r>
            <a:endParaRPr lang="en-US" sz="2400" b="1" u="sng" dirty="0">
              <a:solidFill>
                <a:srgbClr val="0070C0"/>
              </a:solidFill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5</a:t>
            </a:r>
            <a:r>
              <a:rPr lang="ru-RU" sz="2400" b="1" dirty="0">
                <a:solidFill>
                  <a:srgbClr val="0070C0"/>
                </a:solidFill>
              </a:rPr>
              <a:t>. Давыдов Александр Дмитриевич - главный специалист комитета,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тел. 77-46-93, эл. адрес </a:t>
            </a:r>
            <a:r>
              <a:rPr lang="en-US" sz="2400" b="1" u="sng" dirty="0">
                <a:solidFill>
                  <a:srgbClr val="0070C0"/>
                </a:solidFill>
              </a:rPr>
              <a:t>add</a:t>
            </a:r>
            <a:r>
              <a:rPr lang="en-US" sz="2400" b="1" u="sng" dirty="0">
                <a:solidFill>
                  <a:srgbClr val="0070C0"/>
                </a:solidFill>
                <a:hlinkClick r:id="rId6"/>
              </a:rPr>
              <a:t>@mail.orb.ru</a:t>
            </a:r>
            <a:r>
              <a:rPr lang="ru-RU" sz="2400" b="1" u="sng" dirty="0">
                <a:solidFill>
                  <a:srgbClr val="0070C0"/>
                </a:solidFill>
              </a:rPr>
              <a:t>;</a:t>
            </a:r>
            <a:endParaRPr lang="en-US" sz="2400" b="1" u="sng" dirty="0">
              <a:solidFill>
                <a:srgbClr val="0070C0"/>
              </a:solidFill>
            </a:endParaRPr>
          </a:p>
          <a:p>
            <a:pPr algn="ctr"/>
            <a:endParaRPr lang="en-US" sz="2400" b="1" u="sng" dirty="0">
              <a:solidFill>
                <a:srgbClr val="0070C0"/>
              </a:solidFill>
            </a:endParaRPr>
          </a:p>
          <a:p>
            <a:pPr algn="ctr"/>
            <a:endParaRPr lang="ru-RU" sz="2400" b="1" dirty="0">
              <a:solidFill>
                <a:srgbClr val="0070C0"/>
              </a:solidFill>
            </a:endParaRPr>
          </a:p>
          <a:p>
            <a:pPr algn="ctr"/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 </a:t>
            </a:r>
          </a:p>
          <a:p>
            <a:pPr algn="ctr"/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7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64150" y="3201710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вопросам предоставления сведений о доходах, расходах, об имуществе и обязательствах имущественного характера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заполнения соответствующей формы справки (Минтруд России)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154491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доступе, используются только в рамках декларирования в 2023 году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870857" y="830567"/>
            <a:ext cx="11088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Рекомендации по подготовке к заполнению справки и проведению анализа сведений перед её заполнением</a:t>
            </a:r>
          </a:p>
          <a:p>
            <a:pPr algn="ctr"/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625785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нерабочий 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 депутатов сельских поселений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руководителей гос. 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39718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2"/>
            <a:ext cx="5443200" cy="85417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бумаг – положительный 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 Указ Президента Российской Федерации от 18.07.2022 № 472 (с 01.07.2023 года)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4164</Words>
  <Application>Microsoft Office PowerPoint</Application>
  <PresentationFormat>Широкоэкранный</PresentationFormat>
  <Paragraphs>448</Paragraphs>
  <Slides>44</Slides>
  <Notes>44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6" baseType="lpstr">
      <vt:lpstr>Aharoni</vt:lpstr>
      <vt:lpstr>Arial</vt:lpstr>
      <vt:lpstr>Arial Black</vt:lpstr>
      <vt:lpstr>Bookman Old Style</vt:lpstr>
      <vt:lpstr>Calibri</vt:lpstr>
      <vt:lpstr>Calibri Light</vt:lpstr>
      <vt:lpstr>Courier New</vt:lpstr>
      <vt:lpstr>Ebrima</vt:lpstr>
      <vt:lpstr>Segoe UI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User</cp:lastModifiedBy>
  <cp:revision>35</cp:revision>
  <cp:lastPrinted>2023-02-01T06:50:15Z</cp:lastPrinted>
  <dcterms:created xsi:type="dcterms:W3CDTF">2023-01-24T11:09:06Z</dcterms:created>
  <dcterms:modified xsi:type="dcterms:W3CDTF">2023-02-20T06:17:19Z</dcterms:modified>
</cp:coreProperties>
</file>