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</p:sldIdLst>
  <p:sldSz cx="10693400" cy="7561263"/>
  <p:notesSz cx="6797675" cy="9926638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74F"/>
    <a:srgbClr val="80A733"/>
    <a:srgbClr val="FE7900"/>
    <a:srgbClr val="A457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1306" y="-91"/>
      </p:cViewPr>
      <p:guideLst>
        <p:guide orient="horz" pos="4558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D74C-9E9B-4780-B7EA-4582E82C9F28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FBF6-29B1-4E57-9056-1ACDACD29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D74C-9E9B-4780-B7EA-4582E82C9F28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FBF6-29B1-4E57-9056-1ACDACD29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D74C-9E9B-4780-B7EA-4582E82C9F28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FBF6-29B1-4E57-9056-1ACDACD29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D74C-9E9B-4780-B7EA-4582E82C9F28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FBF6-29B1-4E57-9056-1ACDACD29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D74C-9E9B-4780-B7EA-4582E82C9F28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FBF6-29B1-4E57-9056-1ACDACD29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D74C-9E9B-4780-B7EA-4582E82C9F28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FBF6-29B1-4E57-9056-1ACDACD29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D74C-9E9B-4780-B7EA-4582E82C9F28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FBF6-29B1-4E57-9056-1ACDACD29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D74C-9E9B-4780-B7EA-4582E82C9F28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FBF6-29B1-4E57-9056-1ACDACD29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D74C-9E9B-4780-B7EA-4582E82C9F28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FBF6-29B1-4E57-9056-1ACDACD29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D74C-9E9B-4780-B7EA-4582E82C9F28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FBF6-29B1-4E57-9056-1ACDACD29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D74C-9E9B-4780-B7EA-4582E82C9F28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FBF6-29B1-4E57-9056-1ACDACD29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8D74C-9E9B-4780-B7EA-4582E82C9F28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7FBF6-29B1-4E57-9056-1ACDACD29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V:\MSR\Многодет4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48460"/>
            <a:ext cx="10693400" cy="770972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78411" y="2780499"/>
            <a:ext cx="6536577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ru-RU" sz="3200" b="1" dirty="0" smtClean="0">
                <a:solidFill>
                  <a:srgbClr val="AB7017"/>
                </a:solidFill>
                <a:latin typeface="Arial Narrow" pitchFamily="34" charset="0"/>
              </a:rPr>
              <a:t>МЕРЫ СОЦИАЛЬНОЙ ПОДДЕРЖКИ МНОГОДЕТНЫХ СЕМЕЙ</a:t>
            </a:r>
            <a:endParaRPr lang="ru-RU" sz="3200" b="1" dirty="0">
              <a:solidFill>
                <a:srgbClr val="AB7017"/>
              </a:solidFill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775" y="6066647"/>
            <a:ext cx="5357850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1200" b="1" dirty="0" smtClean="0">
                <a:solidFill>
                  <a:srgbClr val="AB7017"/>
                </a:solidFill>
                <a:latin typeface="Arial Narrow" pitchFamily="34" charset="0"/>
              </a:rPr>
              <a:t>ОРЕНБУРГ</a:t>
            </a:r>
          </a:p>
          <a:p>
            <a:pPr algn="ctr"/>
            <a:r>
              <a:rPr lang="ru-RU" sz="1200" b="1" dirty="0" smtClean="0">
                <a:solidFill>
                  <a:srgbClr val="AB7017"/>
                </a:solidFill>
                <a:latin typeface="Arial Narrow" pitchFamily="34" charset="0"/>
              </a:rPr>
              <a:t>2022</a:t>
            </a:r>
            <a:endParaRPr lang="ru-RU" sz="1200" b="1" dirty="0">
              <a:solidFill>
                <a:srgbClr val="AB7017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Скругленный прямоугольник 34"/>
          <p:cNvSpPr/>
          <p:nvPr/>
        </p:nvSpPr>
        <p:spPr>
          <a:xfrm>
            <a:off x="65540" y="187176"/>
            <a:ext cx="10465736" cy="7143800"/>
          </a:xfrm>
          <a:prstGeom prst="roundRect">
            <a:avLst>
              <a:gd name="adj" fmla="val 3189"/>
            </a:avLst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7" name="AutoShape 23"/>
          <p:cNvSpPr>
            <a:spLocks noChangeArrowheads="1"/>
          </p:cNvSpPr>
          <p:nvPr/>
        </p:nvSpPr>
        <p:spPr bwMode="auto">
          <a:xfrm>
            <a:off x="5960232" y="1314352"/>
            <a:ext cx="281015" cy="214314"/>
          </a:xfrm>
          <a:prstGeom prst="rightArrow">
            <a:avLst>
              <a:gd name="adj1" fmla="val 50000"/>
              <a:gd name="adj2" fmla="val 85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endParaRPr lang="ru-RU" sz="1200">
              <a:latin typeface="Arial Narrow" pitchFamily="34" charset="0"/>
            </a:endParaRPr>
          </a:p>
        </p:txBody>
      </p:sp>
      <p:sp>
        <p:nvSpPr>
          <p:cNvPr id="1048" name="AutoShape 24"/>
          <p:cNvSpPr>
            <a:spLocks noChangeArrowheads="1"/>
          </p:cNvSpPr>
          <p:nvPr/>
        </p:nvSpPr>
        <p:spPr bwMode="auto">
          <a:xfrm>
            <a:off x="5913620" y="590766"/>
            <a:ext cx="317674" cy="214314"/>
          </a:xfrm>
          <a:prstGeom prst="rightArrow">
            <a:avLst>
              <a:gd name="adj1" fmla="val 50000"/>
              <a:gd name="adj2" fmla="val 85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endParaRPr lang="ru-RU" sz="1200">
              <a:latin typeface="Arial Narrow" pitchFamily="34" charset="0"/>
            </a:endParaRP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1206514" y="851672"/>
            <a:ext cx="917522" cy="6479303"/>
          </a:xfrm>
          <a:prstGeom prst="downArrow">
            <a:avLst>
              <a:gd name="adj1" fmla="val 50000"/>
              <a:gd name="adj2" fmla="val 26168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endParaRPr lang="ru-RU" sz="1200">
              <a:latin typeface="Arial Narrow" pitchFamily="34" charset="0"/>
            </a:endParaRPr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184615" y="5974372"/>
            <a:ext cx="5753685" cy="548981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108000" tIns="41468" rIns="108000" bIns="41468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Региональный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материнский капитал 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в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размере </a:t>
            </a:r>
            <a:r>
              <a:rPr lang="ru-RU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129,4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тыс. руб. </a:t>
            </a:r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188568" y="2683196"/>
            <a:ext cx="5749732" cy="6921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108000" tIns="41468" rIns="108000" bIns="41468" anchor="ctr"/>
          <a:lstStyle/>
          <a:p>
            <a:pPr marR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Единовременная материальная помощь семьям в размере </a:t>
            </a:r>
            <a:r>
              <a:rPr lang="ru-RU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25,0 </a:t>
            </a:r>
            <a:r>
              <a:rPr lang="ru-RU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тыс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руб. на каждого родившегося ребенка</a:t>
            </a:r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>
            <a:off x="192177" y="3463670"/>
            <a:ext cx="5746124" cy="7806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108000" tIns="41468" rIns="108000" bIns="41468" anchor="ctr"/>
          <a:lstStyle/>
          <a:p>
            <a:pPr marR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Ежемесячное пособие в размере </a:t>
            </a:r>
            <a:r>
              <a:rPr lang="ru-RU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5398,0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руб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на третьего или последующих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детей, рожденных в 2018 году; </a:t>
            </a:r>
            <a:r>
              <a:rPr lang="ru-RU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10834,0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руб. на детей, рожденных с 1 января 2019 года 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035" name="AutoShape 11"/>
          <p:cNvSpPr>
            <a:spLocks noChangeArrowheads="1"/>
          </p:cNvSpPr>
          <p:nvPr/>
        </p:nvSpPr>
        <p:spPr bwMode="auto">
          <a:xfrm>
            <a:off x="168235" y="4333706"/>
            <a:ext cx="5770065" cy="81507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108000" tIns="41468" rIns="108000" bIns="41468" anchor="ctr"/>
          <a:lstStyle/>
          <a:p>
            <a:pPr marR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Компенсация расходов на оплату коммунальных услуг в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размере </a:t>
            </a:r>
            <a:r>
              <a:rPr lang="ru-RU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30 </a:t>
            </a:r>
            <a:r>
              <a:rPr lang="ru-RU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процентов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; расходов на оплату услуг по вывозу твердых коммунальных отходов в размере </a:t>
            </a:r>
            <a:r>
              <a:rPr lang="ru-RU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100 процентов</a:t>
            </a:r>
            <a:endParaRPr 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186132" y="5275848"/>
            <a:ext cx="5770065" cy="59136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108000" tIns="41468" rIns="108000" bIns="41468" anchor="ctr"/>
          <a:lstStyle/>
          <a:p>
            <a:pPr marR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Бесплатный проезд на внутригородском транспорте</a:t>
            </a:r>
          </a:p>
        </p:txBody>
      </p:sp>
      <p:sp>
        <p:nvSpPr>
          <p:cNvPr id="1040" name="AutoShape 16"/>
          <p:cNvSpPr>
            <a:spLocks noChangeArrowheads="1"/>
          </p:cNvSpPr>
          <p:nvPr/>
        </p:nvSpPr>
        <p:spPr bwMode="auto">
          <a:xfrm>
            <a:off x="6207299" y="303632"/>
            <a:ext cx="4163054" cy="78858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/>
        </p:spPr>
        <p:txBody>
          <a:bodyPr wrap="square" lIns="108000" tIns="41468" rIns="108000" bIns="41468" anchor="ctr"/>
          <a:lstStyle/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Назначается на детей в семьях со среднедушевым доходом, не превышающим 110 процентов величины прожиточного минимума, установленного в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области (12109,90 руб.)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041" name="AutoShape 17"/>
          <p:cNvSpPr>
            <a:spLocks noChangeArrowheads="1"/>
          </p:cNvSpPr>
          <p:nvPr/>
        </p:nvSpPr>
        <p:spPr bwMode="auto">
          <a:xfrm>
            <a:off x="6363036" y="5974372"/>
            <a:ext cx="4081616" cy="43204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/>
        </p:spPr>
        <p:txBody>
          <a:bodyPr wrap="square" lIns="108000" tIns="41468" rIns="108000" bIns="41468" anchor="ctr"/>
          <a:lstStyle/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При рождении третьего ребенка или последующих детей</a:t>
            </a:r>
          </a:p>
        </p:txBody>
      </p:sp>
      <p:sp>
        <p:nvSpPr>
          <p:cNvPr id="1042" name="AutoShape 18"/>
          <p:cNvSpPr>
            <a:spLocks noChangeArrowheads="1"/>
          </p:cNvSpPr>
          <p:nvPr/>
        </p:nvSpPr>
        <p:spPr bwMode="auto">
          <a:xfrm>
            <a:off x="6257211" y="2903274"/>
            <a:ext cx="4139493" cy="46654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/>
        </p:spPr>
        <p:txBody>
          <a:bodyPr wrap="square" lIns="108000" tIns="41468" rIns="108000" bIns="41468" anchor="ctr"/>
          <a:lstStyle/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При одновременном рождении двух и более детей </a:t>
            </a:r>
          </a:p>
        </p:txBody>
      </p:sp>
      <p:sp>
        <p:nvSpPr>
          <p:cNvPr id="1043" name="AutoShape 19"/>
          <p:cNvSpPr>
            <a:spLocks noChangeArrowheads="1"/>
          </p:cNvSpPr>
          <p:nvPr/>
        </p:nvSpPr>
        <p:spPr bwMode="auto">
          <a:xfrm>
            <a:off x="6261284" y="3416152"/>
            <a:ext cx="4147155" cy="7816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/>
        </p:spPr>
        <p:txBody>
          <a:bodyPr wrap="square" lIns="108000" tIns="41468" rIns="108000" bIns="41468" anchor="ctr"/>
          <a:lstStyle/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В семьях, среднедушевой доход которых не превышает среднедушевой денежный доход, установленный в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области (в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2022 году – 24851,6 руб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.). Выплата предоставляется на третьего и каждого последующего ребенка.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044" name="AutoShape 20"/>
          <p:cNvSpPr>
            <a:spLocks noChangeArrowheads="1"/>
          </p:cNvSpPr>
          <p:nvPr/>
        </p:nvSpPr>
        <p:spPr bwMode="auto">
          <a:xfrm>
            <a:off x="6300242" y="4231861"/>
            <a:ext cx="4144409" cy="71843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/>
        </p:spPr>
        <p:txBody>
          <a:bodyPr wrap="square" lIns="108000" tIns="41468" rIns="108000" bIns="41468" anchor="ctr"/>
          <a:lstStyle/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Исходя из объема потребляемых коммунальных услуг, определенные по показаниям приборов учета, но не более нормативов их потребления</a:t>
            </a:r>
          </a:p>
        </p:txBody>
      </p:sp>
      <p:sp>
        <p:nvSpPr>
          <p:cNvPr id="1045" name="AutoShape 21"/>
          <p:cNvSpPr>
            <a:spLocks noChangeArrowheads="1"/>
          </p:cNvSpPr>
          <p:nvPr/>
        </p:nvSpPr>
        <p:spPr bwMode="auto">
          <a:xfrm>
            <a:off x="6314859" y="5102844"/>
            <a:ext cx="4144409" cy="71366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/>
        </p:spPr>
        <p:txBody>
          <a:bodyPr wrap="square" lIns="108000" tIns="41468" rIns="108000" bIns="41468" anchor="ctr"/>
          <a:lstStyle/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Компенсация расходов за приобретенный проездной билет для обучающихся в общеобразовательных организациях (трамвай, троллейбус и автобус городских линий (кроме такси)</a:t>
            </a:r>
          </a:p>
        </p:txBody>
      </p:sp>
      <p:sp>
        <p:nvSpPr>
          <p:cNvPr id="1046" name="AutoShape 22"/>
          <p:cNvSpPr>
            <a:spLocks noChangeArrowheads="1"/>
          </p:cNvSpPr>
          <p:nvPr/>
        </p:nvSpPr>
        <p:spPr bwMode="auto">
          <a:xfrm>
            <a:off x="241629" y="252239"/>
            <a:ext cx="5649951" cy="891370"/>
          </a:xfrm>
          <a:prstGeom prst="roundRect">
            <a:avLst>
              <a:gd name="adj" fmla="val 12929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108000" tIns="41468" rIns="108000" bIns="41468" anchor="ctr"/>
          <a:lstStyle/>
          <a:p>
            <a:pPr marR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Ежемесячное пособие на ребенка в размере </a:t>
            </a:r>
            <a:r>
              <a:rPr lang="ru-RU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506</a:t>
            </a:r>
            <a:r>
              <a:rPr lang="ru-RU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,0 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руб.; на детей одиноких матерей - </a:t>
            </a:r>
            <a:r>
              <a:rPr lang="ru-RU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1012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руб.; на детей, родители которых уклоняются от уплаты алиментов, а также на детей военнослужащих, проходящих службу по призыву </a:t>
            </a:r>
            <a:r>
              <a:rPr lang="ru-RU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759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руб.; на ребенка с 1,5 до 3 лет </a:t>
            </a:r>
            <a:r>
              <a:rPr lang="ru-RU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1265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руб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2" name="AutoShape 24"/>
          <p:cNvSpPr>
            <a:spLocks noChangeArrowheads="1"/>
          </p:cNvSpPr>
          <p:nvPr/>
        </p:nvSpPr>
        <p:spPr bwMode="auto">
          <a:xfrm>
            <a:off x="5949742" y="2889333"/>
            <a:ext cx="317674" cy="214314"/>
          </a:xfrm>
          <a:prstGeom prst="rightArrow">
            <a:avLst>
              <a:gd name="adj1" fmla="val 50000"/>
              <a:gd name="adj2" fmla="val 85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endParaRPr lang="ru-RU" sz="1200">
              <a:latin typeface="Arial Narrow" pitchFamily="34" charset="0"/>
            </a:endParaRPr>
          </a:p>
        </p:txBody>
      </p:sp>
      <p:sp>
        <p:nvSpPr>
          <p:cNvPr id="33" name="AutoShape 24"/>
          <p:cNvSpPr>
            <a:spLocks noChangeArrowheads="1"/>
          </p:cNvSpPr>
          <p:nvPr/>
        </p:nvSpPr>
        <p:spPr bwMode="auto">
          <a:xfrm>
            <a:off x="5949742" y="3699830"/>
            <a:ext cx="317674" cy="214314"/>
          </a:xfrm>
          <a:prstGeom prst="rightArrow">
            <a:avLst>
              <a:gd name="adj1" fmla="val 50000"/>
              <a:gd name="adj2" fmla="val 85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endParaRPr lang="ru-RU" sz="1200">
              <a:latin typeface="Arial Narrow" pitchFamily="34" charset="0"/>
            </a:endParaRPr>
          </a:p>
        </p:txBody>
      </p:sp>
      <p:sp>
        <p:nvSpPr>
          <p:cNvPr id="37" name="AutoShape 24"/>
          <p:cNvSpPr>
            <a:spLocks noChangeArrowheads="1"/>
          </p:cNvSpPr>
          <p:nvPr/>
        </p:nvSpPr>
        <p:spPr bwMode="auto">
          <a:xfrm>
            <a:off x="5978540" y="4419425"/>
            <a:ext cx="317674" cy="214314"/>
          </a:xfrm>
          <a:prstGeom prst="rightArrow">
            <a:avLst>
              <a:gd name="adj1" fmla="val 50000"/>
              <a:gd name="adj2" fmla="val 85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endParaRPr lang="ru-RU" sz="1200">
              <a:latin typeface="Arial Narrow" pitchFamily="34" charset="0"/>
            </a:endParaRPr>
          </a:p>
        </p:txBody>
      </p:sp>
      <p:sp>
        <p:nvSpPr>
          <p:cNvPr id="38" name="AutoShape 24"/>
          <p:cNvSpPr>
            <a:spLocks noChangeArrowheads="1"/>
          </p:cNvSpPr>
          <p:nvPr/>
        </p:nvSpPr>
        <p:spPr bwMode="auto">
          <a:xfrm>
            <a:off x="5997185" y="5352518"/>
            <a:ext cx="317674" cy="214314"/>
          </a:xfrm>
          <a:prstGeom prst="rightArrow">
            <a:avLst>
              <a:gd name="adj1" fmla="val 50000"/>
              <a:gd name="adj2" fmla="val 85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endParaRPr lang="ru-RU" sz="1200">
              <a:latin typeface="Arial Narrow" pitchFamily="34" charset="0"/>
            </a:endParaRPr>
          </a:p>
        </p:txBody>
      </p:sp>
      <p:sp>
        <p:nvSpPr>
          <p:cNvPr id="40" name="AutoShape 24"/>
          <p:cNvSpPr>
            <a:spLocks noChangeArrowheads="1"/>
          </p:cNvSpPr>
          <p:nvPr/>
        </p:nvSpPr>
        <p:spPr bwMode="auto">
          <a:xfrm>
            <a:off x="5956197" y="2157524"/>
            <a:ext cx="317674" cy="214314"/>
          </a:xfrm>
          <a:prstGeom prst="rightArrow">
            <a:avLst>
              <a:gd name="adj1" fmla="val 50000"/>
              <a:gd name="adj2" fmla="val 85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endParaRPr lang="ru-RU" sz="1200">
              <a:latin typeface="Arial Narrow" pitchFamily="34" charset="0"/>
            </a:endParaRPr>
          </a:p>
        </p:txBody>
      </p:sp>
      <p:sp>
        <p:nvSpPr>
          <p:cNvPr id="41" name="AutoShape 18"/>
          <p:cNvSpPr>
            <a:spLocks noChangeArrowheads="1"/>
          </p:cNvSpPr>
          <p:nvPr/>
        </p:nvSpPr>
        <p:spPr bwMode="auto">
          <a:xfrm>
            <a:off x="6273871" y="1745522"/>
            <a:ext cx="4185397" cy="109944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/>
        </p:spPr>
        <p:txBody>
          <a:bodyPr wrap="square" lIns="108000" tIns="41468" rIns="108000" bIns="41468" anchor="ctr"/>
          <a:lstStyle/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Субсидии предоставляются в случае, если расходы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семьи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на оплату ЖКУ, рассчитанные исходя из регионального стандарта стоимости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ЖКУ,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используемых для расчета субсидий, превышают максимально допустимую долю собственных расходов граждан на оплату ЖКУ в совокупном доходе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семьи на 15%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2" name="AutoShape 9"/>
          <p:cNvSpPr>
            <a:spLocks noChangeArrowheads="1"/>
          </p:cNvSpPr>
          <p:nvPr/>
        </p:nvSpPr>
        <p:spPr bwMode="auto">
          <a:xfrm>
            <a:off x="219365" y="1221497"/>
            <a:ext cx="5672215" cy="6143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108000" tIns="41468" rIns="108000" bIns="41468" anchor="ctr"/>
          <a:lstStyle/>
          <a:p>
            <a:pPr marR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Ежемесячная денежная выплата на детей в возрасте от 3 до 7 лет </a:t>
            </a:r>
          </a:p>
          <a:p>
            <a:pPr marR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в размере </a:t>
            </a:r>
            <a:r>
              <a:rPr lang="ru-RU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5417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руб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., </a:t>
            </a:r>
            <a:r>
              <a:rPr lang="ru-RU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8125,50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руб., </a:t>
            </a:r>
            <a:r>
              <a:rPr lang="ru-RU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10834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руб. (в зависимости от  доходов семьи)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3" name="AutoShape 24"/>
          <p:cNvSpPr>
            <a:spLocks noChangeArrowheads="1"/>
          </p:cNvSpPr>
          <p:nvPr/>
        </p:nvSpPr>
        <p:spPr bwMode="auto">
          <a:xfrm>
            <a:off x="5997185" y="6162897"/>
            <a:ext cx="317674" cy="214314"/>
          </a:xfrm>
          <a:prstGeom prst="rightArrow">
            <a:avLst>
              <a:gd name="adj1" fmla="val 50000"/>
              <a:gd name="adj2" fmla="val 85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endParaRPr lang="ru-RU" sz="1200">
              <a:latin typeface="Arial Narrow" pitchFamily="34" charset="0"/>
            </a:endParaRPr>
          </a:p>
        </p:txBody>
      </p:sp>
      <p:sp>
        <p:nvSpPr>
          <p:cNvPr id="44" name="AutoShape 9"/>
          <p:cNvSpPr>
            <a:spLocks noChangeArrowheads="1"/>
          </p:cNvSpPr>
          <p:nvPr/>
        </p:nvSpPr>
        <p:spPr bwMode="auto">
          <a:xfrm>
            <a:off x="237013" y="1977900"/>
            <a:ext cx="5676607" cy="573561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108000" tIns="41468" rIns="108000" bIns="41468" anchor="ctr"/>
          <a:lstStyle/>
          <a:p>
            <a:pPr marR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Субсидия на оплату жилищно-коммунальных услуг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7" name="AutoShape 18"/>
          <p:cNvSpPr>
            <a:spLocks noChangeArrowheads="1"/>
          </p:cNvSpPr>
          <p:nvPr/>
        </p:nvSpPr>
        <p:spPr bwMode="auto">
          <a:xfrm>
            <a:off x="6238359" y="1169187"/>
            <a:ext cx="4139493" cy="50464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/>
        </p:spPr>
        <p:txBody>
          <a:bodyPr wrap="square" lIns="108000" tIns="41468" rIns="108000" bIns="41468" anchor="ctr"/>
          <a:lstStyle/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Р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азмер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среднедушевого дохода семьи не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должен превышать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величину прожиточного минимума на душу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населения </a:t>
            </a:r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(11009 руб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.)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62575" y="6617190"/>
            <a:ext cx="5729005" cy="432048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Ежегодная денежная выплата  на приобретение школьной формы  в размере </a:t>
            </a:r>
            <a:r>
              <a:rPr 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400</a:t>
            </a:r>
            <a:r>
              <a:rPr lang="ru-RU" sz="12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руб. </a:t>
            </a:r>
            <a:endParaRPr lang="ru-RU" sz="12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742" y="6671289"/>
            <a:ext cx="42068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6385046" y="6523353"/>
            <a:ext cx="4074222" cy="641654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Предоставляется на каждого ребенка в возрасте от 7 до 16 лет в семьях с доходом, не превышающим 110 процентов величины прожиточного минимума, установленного в области (12109,90 руб.)</a:t>
            </a:r>
            <a:endParaRPr lang="ru-RU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Скругленный прямоугольник 35"/>
          <p:cNvSpPr/>
          <p:nvPr/>
        </p:nvSpPr>
        <p:spPr>
          <a:xfrm>
            <a:off x="3632188" y="208731"/>
            <a:ext cx="6929486" cy="7143800"/>
          </a:xfrm>
          <a:prstGeom prst="roundRect">
            <a:avLst>
              <a:gd name="adj" fmla="val 3189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200">
              <a:latin typeface="Arial Narrow" pitchFamily="34" charset="0"/>
            </a:endParaRPr>
          </a:p>
        </p:txBody>
      </p:sp>
      <p:sp>
        <p:nvSpPr>
          <p:cNvPr id="41" name="AutoShape 10"/>
          <p:cNvSpPr>
            <a:spLocks noChangeArrowheads="1"/>
          </p:cNvSpPr>
          <p:nvPr/>
        </p:nvSpPr>
        <p:spPr bwMode="auto">
          <a:xfrm>
            <a:off x="3708000" y="292100"/>
            <a:ext cx="2880000" cy="431800"/>
          </a:xfrm>
          <a:prstGeom prst="roundRect">
            <a:avLst>
              <a:gd name="adj" fmla="val 3243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anchor="t"/>
          <a:lstStyle/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Бесплатная выдача лекарств</a:t>
            </a:r>
          </a:p>
        </p:txBody>
      </p:sp>
      <p:sp>
        <p:nvSpPr>
          <p:cNvPr id="42" name="AutoShape 11"/>
          <p:cNvSpPr>
            <a:spLocks noChangeArrowheads="1"/>
          </p:cNvSpPr>
          <p:nvPr/>
        </p:nvSpPr>
        <p:spPr bwMode="auto">
          <a:xfrm>
            <a:off x="3708000" y="1333500"/>
            <a:ext cx="2880000" cy="431800"/>
          </a:xfrm>
          <a:prstGeom prst="roundRect">
            <a:avLst>
              <a:gd name="adj" fmla="val 30184"/>
            </a:avLst>
          </a:prstGeom>
          <a:gradFill>
            <a:gsLst>
              <a:gs pos="0">
                <a:schemeClr val="accent5"/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anchor="t"/>
          <a:lstStyle/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Отмена транспортного налога</a:t>
            </a:r>
          </a:p>
        </p:txBody>
      </p:sp>
      <p:sp>
        <p:nvSpPr>
          <p:cNvPr id="50" name="AutoShape 19"/>
          <p:cNvSpPr>
            <a:spLocks noChangeArrowheads="1"/>
          </p:cNvSpPr>
          <p:nvPr/>
        </p:nvSpPr>
        <p:spPr bwMode="auto">
          <a:xfrm>
            <a:off x="6004800" y="351607"/>
            <a:ext cx="4485600" cy="546100"/>
          </a:xfrm>
          <a:prstGeom prst="roundRect">
            <a:avLst>
              <a:gd name="adj" fmla="val 23792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/>
        </p:spPr>
        <p:txBody>
          <a:bodyPr wrap="square" lIns="72000" tIns="72000" rIns="72000" bIns="72000" anchor="ctr"/>
          <a:lstStyle/>
          <a:p>
            <a:pPr marR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При амбулаторном лечении детей в возрасте до 6 лет из многодетных семей (по рецепту врачей)</a:t>
            </a:r>
          </a:p>
        </p:txBody>
      </p:sp>
      <p:sp>
        <p:nvSpPr>
          <p:cNvPr id="51" name="AutoShape 20"/>
          <p:cNvSpPr>
            <a:spLocks noChangeArrowheads="1"/>
          </p:cNvSpPr>
          <p:nvPr/>
        </p:nvSpPr>
        <p:spPr bwMode="auto">
          <a:xfrm>
            <a:off x="6004800" y="1494615"/>
            <a:ext cx="4485600" cy="698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/>
        </p:spPr>
        <p:txBody>
          <a:bodyPr wrap="square" lIns="72000" tIns="72000" rIns="72000" bIns="72000" anchor="ctr"/>
          <a:lstStyle/>
          <a:p>
            <a:pPr marR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Одному из родителей в отношении легковых автомобилей с мощностью двигателя </a:t>
            </a:r>
            <a:r>
              <a:rPr lang="ru-RU" sz="120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до </a:t>
            </a:r>
            <a:r>
              <a:rPr lang="ru-RU" sz="120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250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лошадиных сил, мотоциклов и других транспортных средств</a:t>
            </a:r>
          </a:p>
        </p:txBody>
      </p:sp>
      <p:sp>
        <p:nvSpPr>
          <p:cNvPr id="40" name="AutoShape 9"/>
          <p:cNvSpPr>
            <a:spLocks noChangeArrowheads="1"/>
          </p:cNvSpPr>
          <p:nvPr/>
        </p:nvSpPr>
        <p:spPr bwMode="auto">
          <a:xfrm>
            <a:off x="7988400" y="777063"/>
            <a:ext cx="2520000" cy="431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Медицинские и аптечные организации</a:t>
            </a:r>
          </a:p>
        </p:txBody>
      </p:sp>
      <p:sp>
        <p:nvSpPr>
          <p:cNvPr id="43" name="AutoShape 12"/>
          <p:cNvSpPr>
            <a:spLocks noChangeArrowheads="1"/>
          </p:cNvSpPr>
          <p:nvPr/>
        </p:nvSpPr>
        <p:spPr bwMode="auto">
          <a:xfrm>
            <a:off x="7988400" y="2062947"/>
            <a:ext cx="2520000" cy="431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Налоговый орган по месту жительства</a:t>
            </a:r>
          </a:p>
        </p:txBody>
      </p:sp>
      <p:sp>
        <p:nvSpPr>
          <p:cNvPr id="47" name="AutoShape 16"/>
          <p:cNvSpPr>
            <a:spLocks noChangeArrowheads="1"/>
          </p:cNvSpPr>
          <p:nvPr/>
        </p:nvSpPr>
        <p:spPr bwMode="auto">
          <a:xfrm>
            <a:off x="7959436" y="3731884"/>
            <a:ext cx="2520000" cy="558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Организации дошкольного образования</a:t>
            </a:r>
          </a:p>
        </p:txBody>
      </p:sp>
      <p:sp>
        <p:nvSpPr>
          <p:cNvPr id="49" name="AutoShape 18"/>
          <p:cNvSpPr>
            <a:spLocks noChangeArrowheads="1"/>
          </p:cNvSpPr>
          <p:nvPr/>
        </p:nvSpPr>
        <p:spPr bwMode="auto">
          <a:xfrm>
            <a:off x="7939301" y="5320791"/>
            <a:ext cx="2520000" cy="533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Администрация муниципального образования по месту жительства</a:t>
            </a:r>
          </a:p>
        </p:txBody>
      </p:sp>
      <p:cxnSp>
        <p:nvCxnSpPr>
          <p:cNvPr id="57" name="Shape 56"/>
          <p:cNvCxnSpPr>
            <a:stCxn id="41" idx="2"/>
            <a:endCxn id="40" idx="1"/>
          </p:cNvCxnSpPr>
          <p:nvPr/>
        </p:nvCxnSpPr>
        <p:spPr>
          <a:xfrm rot="16200000" flipH="1">
            <a:off x="6433669" y="-561769"/>
            <a:ext cx="269063" cy="2840400"/>
          </a:xfrm>
          <a:prstGeom prst="bentConnector2">
            <a:avLst/>
          </a:prstGeom>
          <a:ln w="19050">
            <a:solidFill>
              <a:srgbClr val="B1774F"/>
            </a:solidFill>
            <a:tailEnd type="triangle" w="lg" len="med"/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8" name="Shape 57"/>
          <p:cNvCxnSpPr>
            <a:stCxn id="42" idx="2"/>
            <a:endCxn id="43" idx="1"/>
          </p:cNvCxnSpPr>
          <p:nvPr/>
        </p:nvCxnSpPr>
        <p:spPr>
          <a:xfrm rot="16200000" flipH="1">
            <a:off x="6311427" y="601873"/>
            <a:ext cx="513547" cy="2840400"/>
          </a:xfrm>
          <a:prstGeom prst="bentConnector2">
            <a:avLst/>
          </a:prstGeom>
          <a:ln w="19050">
            <a:solidFill>
              <a:srgbClr val="B1774F"/>
            </a:solidFill>
            <a:tailEnd type="triangle" w="lg" len="med"/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4" name="Shape 63"/>
          <p:cNvCxnSpPr/>
          <p:nvPr/>
        </p:nvCxnSpPr>
        <p:spPr>
          <a:xfrm rot="16200000" flipH="1">
            <a:off x="6186747" y="2036505"/>
            <a:ext cx="741837" cy="2803544"/>
          </a:xfrm>
          <a:prstGeom prst="bentConnector2">
            <a:avLst/>
          </a:prstGeom>
          <a:ln w="19050">
            <a:solidFill>
              <a:srgbClr val="B1774F"/>
            </a:solidFill>
            <a:tailEnd type="triangle" w="lg" len="med"/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7" name="Shape 66"/>
          <p:cNvCxnSpPr/>
          <p:nvPr/>
        </p:nvCxnSpPr>
        <p:spPr>
          <a:xfrm rot="16200000" flipH="1">
            <a:off x="6038423" y="3547346"/>
            <a:ext cx="1022699" cy="2803544"/>
          </a:xfrm>
          <a:prstGeom prst="bentConnector2">
            <a:avLst/>
          </a:prstGeom>
          <a:ln w="19050">
            <a:solidFill>
              <a:srgbClr val="B1774F"/>
            </a:solidFill>
            <a:tailEnd type="triangle" w="lg" len="med"/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73614" y="242366"/>
            <a:ext cx="3472886" cy="7143800"/>
          </a:xfrm>
          <a:prstGeom prst="roundRect">
            <a:avLst>
              <a:gd name="adj" fmla="val 3189"/>
            </a:avLst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AutoShape 13"/>
          <p:cNvSpPr>
            <a:spLocks noChangeArrowheads="1"/>
          </p:cNvSpPr>
          <p:nvPr/>
        </p:nvSpPr>
        <p:spPr bwMode="auto">
          <a:xfrm>
            <a:off x="114570" y="4567944"/>
            <a:ext cx="3418650" cy="76234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108000" tIns="41468" rIns="108000" bIns="41468" anchor="t"/>
          <a:lstStyle/>
          <a:p>
            <a:pPr marR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Бесплатное посещение один раз в месяц государственных учреждений культуры и искусства </a:t>
            </a:r>
          </a:p>
          <a:p>
            <a:pPr marR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59" name="AutoShape 15"/>
          <p:cNvSpPr>
            <a:spLocks noChangeArrowheads="1"/>
          </p:cNvSpPr>
          <p:nvPr/>
        </p:nvSpPr>
        <p:spPr bwMode="auto">
          <a:xfrm>
            <a:off x="106195" y="351607"/>
            <a:ext cx="3389478" cy="85725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108000" tIns="41468" rIns="108000" bIns="41468" anchor="t"/>
          <a:lstStyle/>
          <a:p>
            <a:pPr marR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Бесплатное предоставление земельных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участков или единовременная денежная выплата в целях улучшения жилищных условий взамен земельного участка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0" name="AutoShape 31"/>
          <p:cNvSpPr>
            <a:spLocks noChangeArrowheads="1"/>
          </p:cNvSpPr>
          <p:nvPr/>
        </p:nvSpPr>
        <p:spPr bwMode="auto">
          <a:xfrm>
            <a:off x="254791" y="5598821"/>
            <a:ext cx="3110532" cy="872644"/>
          </a:xfrm>
          <a:prstGeom prst="parallelogram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/>
        </p:spPr>
        <p:txBody>
          <a:bodyPr wrap="square" lIns="108000" tIns="41468" rIns="108000" bIns="41468" anchor="ctr"/>
          <a:lstStyle/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Посещение театров – по заявкам</a:t>
            </a:r>
          </a:p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Посещение музеев – в дни, определенные для бесплатного посещения </a:t>
            </a: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 (указаны на сайтах музеев)</a:t>
            </a:r>
            <a:endParaRPr lang="ru-RU" sz="1200" dirty="0">
              <a:solidFill>
                <a:schemeClr val="accent4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2" name="AutoShape 29"/>
          <p:cNvSpPr>
            <a:spLocks noChangeArrowheads="1"/>
          </p:cNvSpPr>
          <p:nvPr/>
        </p:nvSpPr>
        <p:spPr bwMode="auto">
          <a:xfrm>
            <a:off x="254791" y="1302841"/>
            <a:ext cx="3110532" cy="2714481"/>
          </a:xfrm>
          <a:prstGeom prst="parallelogram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/>
        </p:spPr>
        <p:txBody>
          <a:bodyPr wrap="square" lIns="108000" tIns="41468" rIns="108000" bIns="41468" anchor="ctr"/>
          <a:lstStyle/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000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Родители – граждане РФ, </a:t>
            </a: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имеют место жительства в </a:t>
            </a:r>
            <a:r>
              <a:rPr lang="ru-RU" sz="1000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Оренбургской области не менее 10 лет. Члены семьи не должны иметь в собственности земельного участка, предназначенного для </a:t>
            </a: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ИЖС или для ведения личного подсобного хозяйства с правом возведения жилого дома.</a:t>
            </a:r>
          </a:p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Для получения выплаты взамен земельного участка необходимо состоять на учете нуждающихся в улучшении жилищных условий или иметь основания для постановки на данный учет. Размер выплаты - 300000 руб. Заявление на выплату подается в филиал  центра социальной поддержки  населения по месту жительства</a:t>
            </a:r>
            <a:endParaRPr lang="ru-RU" sz="1000" dirty="0">
              <a:solidFill>
                <a:schemeClr val="accent4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97465" y="5730771"/>
            <a:ext cx="2860200" cy="493796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Arial Narrow" panose="020B0606020202030204" pitchFamily="34" charset="0"/>
              </a:rPr>
              <a:t>Обеспечение автономными пожарными </a:t>
            </a:r>
            <a:r>
              <a:rPr lang="ru-RU" sz="1200" b="1" dirty="0" err="1" smtClean="0">
                <a:latin typeface="Arial Narrow" panose="020B0606020202030204" pitchFamily="34" charset="0"/>
              </a:rPr>
              <a:t>дымоизвещателями</a:t>
            </a:r>
            <a:endParaRPr lang="ru-RU" sz="1200" b="1" dirty="0">
              <a:latin typeface="Arial Narrow" panose="020B060602020203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51080" y="6030845"/>
            <a:ext cx="4135588" cy="4775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Однократно, по одному автономному пожарному </a:t>
            </a:r>
            <a:r>
              <a:rPr lang="ru-RU" sz="12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извещателю</a:t>
            </a:r>
            <a:r>
              <a:rPr lang="ru-RU" sz="1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на семью</a:t>
            </a:r>
            <a:endParaRPr lang="ru-RU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143" y="6080126"/>
            <a:ext cx="2932113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336" y="6559076"/>
            <a:ext cx="2616200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AutoShape 15"/>
          <p:cNvSpPr>
            <a:spLocks noChangeArrowheads="1"/>
          </p:cNvSpPr>
          <p:nvPr/>
        </p:nvSpPr>
        <p:spPr bwMode="auto">
          <a:xfrm>
            <a:off x="3715892" y="2494747"/>
            <a:ext cx="2880000" cy="774700"/>
          </a:xfrm>
          <a:prstGeom prst="roundRect">
            <a:avLst>
              <a:gd name="adj" fmla="val 20434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anchor="t"/>
          <a:lstStyle/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Прием детей в дошкольные образовательные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организации в 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первую очередь</a:t>
            </a:r>
          </a:p>
        </p:txBody>
      </p:sp>
      <p:sp>
        <p:nvSpPr>
          <p:cNvPr id="53" name="AutoShape 22"/>
          <p:cNvSpPr>
            <a:spLocks noChangeArrowheads="1"/>
          </p:cNvSpPr>
          <p:nvPr/>
        </p:nvSpPr>
        <p:spPr bwMode="auto">
          <a:xfrm>
            <a:off x="6076074" y="2996397"/>
            <a:ext cx="4485600" cy="5461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/>
        </p:spPr>
        <p:txBody>
          <a:bodyPr wrap="square" lIns="72000" tIns="72000" rIns="72000" bIns="72000" anchor="ctr"/>
          <a:lstStyle/>
          <a:p>
            <a:pPr marR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Для получения льготы предоставляется справка, подтверждающая статус многодетной семьи</a:t>
            </a:r>
          </a:p>
        </p:txBody>
      </p:sp>
      <p:sp>
        <p:nvSpPr>
          <p:cNvPr id="48" name="AutoShape 17"/>
          <p:cNvSpPr>
            <a:spLocks noChangeArrowheads="1"/>
          </p:cNvSpPr>
          <p:nvPr/>
        </p:nvSpPr>
        <p:spPr bwMode="auto">
          <a:xfrm>
            <a:off x="3715893" y="4017322"/>
            <a:ext cx="2880000" cy="825500"/>
          </a:xfrm>
          <a:prstGeom prst="roundRect">
            <a:avLst>
              <a:gd name="adj" fmla="val 21381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anchor="t"/>
          <a:lstStyle/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Получение социальной выплаты </a:t>
            </a:r>
            <a:endParaRPr lang="ru-RU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для 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приобретения или </a:t>
            </a:r>
            <a:endParaRPr lang="ru-RU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строительства 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жилья</a:t>
            </a:r>
          </a:p>
        </p:txBody>
      </p:sp>
      <p:sp>
        <p:nvSpPr>
          <p:cNvPr id="54" name="AutoShape 23"/>
          <p:cNvSpPr>
            <a:spLocks noChangeArrowheads="1"/>
          </p:cNvSpPr>
          <p:nvPr/>
        </p:nvSpPr>
        <p:spPr bwMode="auto">
          <a:xfrm>
            <a:off x="6022800" y="4461821"/>
            <a:ext cx="4485600" cy="762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/>
        </p:spPr>
        <p:txBody>
          <a:bodyPr wrap="square" lIns="72000" tIns="72000" rIns="72000" bIns="72000" anchor="ctr"/>
          <a:lstStyle/>
          <a:p>
            <a:pPr marR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В соответствии с Положением о предоставлении социальной выплаты многодетным семьям для приобретения или строительства жилья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640</Words>
  <Application>Microsoft Office PowerPoint</Application>
  <PresentationFormat>Произвольный</PresentationFormat>
  <Paragraphs>45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Chistyakov-VV</dc:creator>
  <cp:lastModifiedBy>Ходаковская Юлия Викторовна</cp:lastModifiedBy>
  <cp:revision>22</cp:revision>
  <cp:lastPrinted>2021-01-21T06:37:47Z</cp:lastPrinted>
  <dcterms:created xsi:type="dcterms:W3CDTF">2017-11-13T05:22:31Z</dcterms:created>
  <dcterms:modified xsi:type="dcterms:W3CDTF">2022-03-01T05:48:56Z</dcterms:modified>
</cp:coreProperties>
</file>