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8" r:id="rId4"/>
    <p:sldId id="269" r:id="rId5"/>
  </p:sldIdLst>
  <p:sldSz cx="7561263" cy="10693400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0" userDrawn="1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EE"/>
    <a:srgbClr val="406CA7"/>
    <a:srgbClr val="A3171E"/>
    <a:srgbClr val="2AA635"/>
    <a:srgbClr val="4F1F7B"/>
    <a:srgbClr val="1E5DB2"/>
    <a:srgbClr val="404040"/>
    <a:srgbClr val="32ABCA"/>
    <a:srgbClr val="7E197A"/>
    <a:srgbClr val="1C9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2172" y="-72"/>
      </p:cViewPr>
      <p:guideLst>
        <p:guide orient="horz" pos="420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3132000"/>
            <a:ext cx="7561263" cy="4400964"/>
            <a:chOff x="0" y="3234704"/>
            <a:chExt cx="7561263" cy="440096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46" y="4012270"/>
              <a:ext cx="6649424" cy="3623398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0" y="3234704"/>
              <a:ext cx="7561263" cy="527819"/>
            </a:xfrm>
            <a:prstGeom prst="rect">
              <a:avLst/>
            </a:prstGeom>
            <a:solidFill>
              <a:srgbClr val="00A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00145" y="3138217"/>
            <a:ext cx="6984028" cy="46269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ПЕНСИОНЕРАМ,</a:t>
            </a: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                               </a:t>
            </a:r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из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числа граждан</a:t>
            </a:r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/>
            </a:r>
            <a:b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</a:b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Донецкой Народной Республики, Луганской Народной Республики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Украины </a:t>
            </a:r>
            <a:r>
              <a:rPr lang="ru-RU" sz="270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</a:t>
            </a:r>
            <a:r>
              <a:rPr lang="ru-RU" sz="270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лиц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без гражданства,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вынужденно покинувших территории Донецкой Народной Республики, Луганской Народной Республики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Украины и прибывших </a:t>
            </a:r>
            <a:endParaRPr lang="ru-RU" sz="27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  <a:p>
            <a:pPr lvl="0" algn="ctr"/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на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территорию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Российской Федерации</a:t>
            </a:r>
            <a:endParaRPr lang="ru-RU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6663" y="1314252"/>
            <a:ext cx="688634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УКАЗ ПРЕЗИДЕНТА РОССИЙСКОЙ ФЕДЕРАЦИИ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ОТ 27 АВГУСТА 2022 Г. № 586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«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 выплатах гражданам Донецкой Народной Республики,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Луганской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Народной Республики и Украины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территорию Российской Федерации»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03" y="7885416"/>
            <a:ext cx="4465311" cy="2807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36" y="312506"/>
            <a:ext cx="875174" cy="76834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92399" y="1584000"/>
            <a:ext cx="4176000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738188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ВЫПЛАТА НАЗНАЧАЕТСЯ С 1 ИЮЛЯ 2022 ГОДА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ПО 31 ДЕКАБРЯ 2022 ГОДА ПРИ УСЛОВИИ,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ЧТО ПЕНСИОНЕРЫ: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прибыли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территорию Российской Федерации после 18 февраля 2022 года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имеют постоянное место жительства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территориях ДНР, ЛНР и Украины;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официально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признаны в Российской Федерации беженцами.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6069" y="666120"/>
            <a:ext cx="7200000" cy="1588"/>
          </a:xfrm>
          <a:prstGeom prst="line">
            <a:avLst/>
          </a:prstGeom>
          <a:ln>
            <a:solidFill>
              <a:srgbClr val="F3811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93053" y="234132"/>
            <a:ext cx="5394781" cy="50006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F38114"/>
                </a:solidFill>
                <a:latin typeface="Century Gothic" pitchFamily="34" charset="0"/>
              </a:rPr>
              <a:t>КТО ИМЕЕТ ПРАВО</a:t>
            </a:r>
            <a:endParaRPr lang="ru-RU" sz="2200" b="1" dirty="0">
              <a:solidFill>
                <a:srgbClr val="F38114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9037" y="90116"/>
            <a:ext cx="1080000" cy="1080000"/>
          </a:xfrm>
          <a:prstGeom prst="ellipse">
            <a:avLst/>
          </a:prstGeom>
          <a:solidFill>
            <a:srgbClr val="F3811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Пара стариков – Бесплатные иконки: лю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9" y="234132"/>
            <a:ext cx="816744" cy="74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079476"/>
              </p:ext>
            </p:extLst>
          </p:nvPr>
        </p:nvGraphicFramePr>
        <p:xfrm>
          <a:off x="377031" y="5058668"/>
          <a:ext cx="7004000" cy="4283964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013678">
                  <a:extLst>
                    <a:ext uri="{9D8B030D-6E8A-4147-A177-3AD203B41FA5}">
                      <a16:colId xmlns="" xmlns:a16="http://schemas.microsoft.com/office/drawing/2014/main" val="1328489137"/>
                    </a:ext>
                  </a:extLst>
                </a:gridCol>
                <a:gridCol w="1068568">
                  <a:extLst>
                    <a:ext uri="{9D8B030D-6E8A-4147-A177-3AD203B41FA5}">
                      <a16:colId xmlns="" xmlns:a16="http://schemas.microsoft.com/office/drawing/2014/main" val="3283464731"/>
                    </a:ext>
                  </a:extLst>
                </a:gridCol>
                <a:gridCol w="3921754">
                  <a:extLst>
                    <a:ext uri="{9D8B030D-6E8A-4147-A177-3AD203B41FA5}">
                      <a16:colId xmlns="" xmlns:a16="http://schemas.microsoft.com/office/drawing/2014/main" val="3454586397"/>
                    </a:ext>
                  </a:extLst>
                </a:gridCol>
              </a:tblGrid>
              <a:tr h="68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ВИДЫ ВЫПЛАТ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РАЗМЕР (РУБ.)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УСЛОВИЯ, ПРИ КОТОРЫХ 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 ВЫПЛАТЕ МОЖЕТ БЫТЬ ОТКАЗАНО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0982811"/>
                  </a:ext>
                </a:extLst>
              </a:tr>
              <a:tr h="579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1.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Ежемесячная 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пенсионная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выплата.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10 000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Предоставление лицу, прибывшему на территорию РФ, социальной выплаты в другом субъекте РФ.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Не предоставление документов (документа), предусмотренного законодательством.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Реализация права на пенсионное обеспечение в соответствии с законодательством РФ.</a:t>
                      </a:r>
                      <a:endParaRPr lang="en-US" sz="17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случае получения ежемесячной социальной выплаты инвалидам.</a:t>
                      </a:r>
                      <a:endParaRPr lang="ru-RU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0625094"/>
                  </a:ext>
                </a:extLst>
              </a:tr>
              <a:tr h="2021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2.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Доплата 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к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ежемесячной пенсионной 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выплате лицам, достигшим возраста 80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лет.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3 000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25475164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-54167" y="4479794"/>
            <a:ext cx="7200000" cy="1588"/>
          </a:xfrm>
          <a:prstGeom prst="line">
            <a:avLst/>
          </a:prstGeom>
          <a:ln>
            <a:solidFill>
              <a:srgbClr val="4F1F7B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52001" y="4050556"/>
            <a:ext cx="5389174" cy="50401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4F1F7B"/>
                </a:solidFill>
                <a:latin typeface="Century Gothic" pitchFamily="34" charset="0"/>
              </a:rPr>
              <a:t>РАЗМЕР ВЫПЛАТЫ</a:t>
            </a:r>
            <a:endParaRPr lang="ru-RU" sz="2200" b="1" dirty="0">
              <a:solidFill>
                <a:srgbClr val="4F1F7B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6752" y="3906540"/>
            <a:ext cx="1080000" cy="1080000"/>
          </a:xfrm>
          <a:prstGeom prst="ellipse">
            <a:avLst/>
          </a:prstGeom>
          <a:solidFill>
            <a:srgbClr val="4F1F7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Ruble Svg Png Icon Free Download (#464693) - OnlineWebFonts.COM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471803" y="4139627"/>
            <a:ext cx="649897" cy="648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808996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ДЛЯ НАЗНАЧЕНИЯ УКАЗАННЫХ ВЫПЛАТ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ГРАЖДАНАМ НЕОБХОДИМО ПРЕДОСТАВИТЬ: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документы, подтверждающие основание пребывания на территории Российской Федерации;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документ, удостоверяющий личность;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документы, подтверждающие статус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 получении трудовой пенсии по возрасту, инвалидности, по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потере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кормильца или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достижение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возраста 55 лет (для женщин)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60 лет (для мужчин);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номер счета, открытый в кредитной организации на территории Российской Федерации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08" y="666120"/>
            <a:ext cx="7200000" cy="1588"/>
          </a:xfrm>
          <a:prstGeom prst="line">
            <a:avLst/>
          </a:prstGeom>
          <a:ln>
            <a:solidFill>
              <a:srgbClr val="2AA635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13582" y="23413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2AA635"/>
                </a:solidFill>
                <a:latin typeface="Century Gothic" pitchFamily="34" charset="0"/>
              </a:rPr>
              <a:t>ДОКУМЕНТЫ ДЛЯ НАЗНАЧЕНИЯ ВЫПЛАТ </a:t>
            </a:r>
            <a:endParaRPr lang="ru-RU" sz="2200" b="1" dirty="0">
              <a:solidFill>
                <a:srgbClr val="2AA635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7698" y="90116"/>
            <a:ext cx="1080000" cy="1080000"/>
          </a:xfrm>
          <a:prstGeom prst="ellipse">
            <a:avLst/>
          </a:prstGeom>
          <a:solidFill>
            <a:srgbClr val="2AA63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halfpipe.sh/features/pipes/noun_File_12299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2" y="16544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94616" y="6792971"/>
            <a:ext cx="5715040" cy="1987154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, прибывшим на территорию Российской Федерации, ранее получившим единовременную материальную помощь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размере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10 000 рублей, представление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документов, подтверждающих временное пребывание на территории РФ,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требуется.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19102" y="6646105"/>
            <a:ext cx="7200000" cy="1588"/>
          </a:xfrm>
          <a:prstGeom prst="line">
            <a:avLst/>
          </a:prstGeom>
          <a:ln>
            <a:solidFill>
              <a:srgbClr val="A3171E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511888" y="6210796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A3171E"/>
                </a:solidFill>
                <a:latin typeface="Century Gothic" pitchFamily="34" charset="0"/>
              </a:rPr>
              <a:t>ПРИМЕЧАНИЕ</a:t>
            </a:r>
            <a:endParaRPr lang="ru-RU" sz="2200" b="1" dirty="0">
              <a:solidFill>
                <a:srgbClr val="A3171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6004" y="6070101"/>
            <a:ext cx="1080000" cy="10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pic.onlinewebfonts.com/svg/img_518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8" y="6202535"/>
            <a:ext cx="813472" cy="8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4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808995"/>
            <a:ext cx="5932370" cy="3529593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РАЗЪЯСНЕНИЯ ПО ВОПРОСУ ПРЕДОСТАВЛЕНИЯ </a:t>
            </a:r>
            <a:r>
              <a:rPr lang="ru-RU" sz="18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 ВЫ МОЖЕТЕ ПОЛУЧИТЬ ПО СЛЕДУЮЩИМ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ТЕЛЕФОНАМ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endPara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3532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77-03-03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 «телефон горячей линии Министерства социального развития Оренбургской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области»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;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(3532)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34-18-71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–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многоканальный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 </a:t>
            </a:r>
            <a:r>
              <a:rPr lang="ru-RU"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ГКУ «Центр социальной поддержки </a:t>
            </a:r>
            <a:r>
              <a:rPr lang="ru-RU" sz="1800" spc="-3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населения</a:t>
            </a:r>
            <a:r>
              <a:rPr lang="ru-RU" sz="1800" spc="-3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».</a:t>
            </a:r>
            <a:endParaRPr lang="ru-RU" sz="1800" spc="-3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ИНФОРМАЦИЮ ОБ АДРЕСАХ,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ТЕЛЕФОНАХ ФИЛИАЛОВ ЦЕНТРА СОЦИАЛЬНОЙ ПОДДЕРЖКИ НАСЕЛЕНИЯ ДЛЯ ОФОРМЛЕНИЯ УКАЗАННЫХ ВЫПЛАТ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indent="357188">
              <a:lnSpc>
                <a:spcPct val="12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сайте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http://msr.orb.ru/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разделе «Министерство /Подведомственные организации/ Контакты ГКУ Оренбургской области «Центр социальной поддержки населения» и его филиалов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08" y="666120"/>
            <a:ext cx="7200000" cy="1588"/>
          </a:xfrm>
          <a:prstGeom prst="line">
            <a:avLst/>
          </a:prstGeom>
          <a:ln>
            <a:solidFill>
              <a:srgbClr val="406CA7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13582" y="23413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>
                <a:solidFill>
                  <a:srgbClr val="406CA7"/>
                </a:solidFill>
                <a:latin typeface="Century Gothic" pitchFamily="34" charset="0"/>
              </a:rPr>
              <a:t>КУДА ОБРАЩАТЬСЯ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87698" y="90116"/>
            <a:ext cx="1080000" cy="1080000"/>
          </a:xfrm>
          <a:prstGeom prst="ellipse">
            <a:avLst/>
          </a:prstGeom>
          <a:solidFill>
            <a:srgbClr val="406CA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4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1937156"/>
            <a:ext cx="310246" cy="313200"/>
          </a:xfrm>
          <a:prstGeom prst="ellipse">
            <a:avLst/>
          </a:prstGeom>
          <a:noFill/>
        </p:spPr>
      </p:pic>
      <p:pic>
        <p:nvPicPr>
          <p:cNvPr id="3074" name="Picture 2" descr="https://cdn.onlinewebfonts.com/svg/download_2389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8" y="306212"/>
            <a:ext cx="77633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2981272"/>
            <a:ext cx="310246" cy="313200"/>
          </a:xfrm>
          <a:prstGeom prst="ellipse">
            <a:avLst/>
          </a:prstGeom>
          <a:noFill/>
        </p:spPr>
      </p:pic>
      <p:pic>
        <p:nvPicPr>
          <p:cNvPr id="1030" name="Picture 6" descr="Интернет – Бесплатные иконки: зна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77" y="6329644"/>
            <a:ext cx="313200" cy="3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8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233</Words>
  <Application>Microsoft Office PowerPoint</Application>
  <PresentationFormat>Произвольный</PresentationFormat>
  <Paragraphs>46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gridunova-va</cp:lastModifiedBy>
  <cp:revision>90</cp:revision>
  <cp:lastPrinted>2022-09-12T09:03:15Z</cp:lastPrinted>
  <dcterms:created xsi:type="dcterms:W3CDTF">2021-03-31T04:19:56Z</dcterms:created>
  <dcterms:modified xsi:type="dcterms:W3CDTF">2022-09-27T09:24:02Z</dcterms:modified>
</cp:coreProperties>
</file>