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5" r:id="rId3"/>
    <p:sldId id="270" r:id="rId4"/>
    <p:sldId id="269" r:id="rId5"/>
  </p:sldIdLst>
  <p:sldSz cx="7561263" cy="10693400"/>
  <p:notesSz cx="6797675" cy="9926638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20" userDrawn="1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1F7B"/>
    <a:srgbClr val="00ACEE"/>
    <a:srgbClr val="406CA7"/>
    <a:srgbClr val="A3171E"/>
    <a:srgbClr val="2AA635"/>
    <a:srgbClr val="1E5DB2"/>
    <a:srgbClr val="404040"/>
    <a:srgbClr val="32ABCA"/>
    <a:srgbClr val="7E197A"/>
    <a:srgbClr val="1C96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-2172" y="-72"/>
      </p:cViewPr>
      <p:guideLst>
        <p:guide orient="horz" pos="420"/>
        <p:guide pos="23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095" y="3321887"/>
            <a:ext cx="6427074" cy="2292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190" y="6059595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11321" y="472787"/>
            <a:ext cx="1988770" cy="100597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387" y="472787"/>
            <a:ext cx="5842913" cy="100597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88" y="6871501"/>
            <a:ext cx="6427074" cy="212382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288" y="4532319"/>
            <a:ext cx="6427074" cy="2339181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42387" y="2750086"/>
            <a:ext cx="3915841" cy="77824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84250" y="2750086"/>
            <a:ext cx="3915842" cy="77824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393640"/>
            <a:ext cx="3340871" cy="99755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063" y="3391195"/>
            <a:ext cx="3340871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1017" y="2393640"/>
            <a:ext cx="3342183" cy="99755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41017" y="3391195"/>
            <a:ext cx="3342183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4" y="425755"/>
            <a:ext cx="2487603" cy="18119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6244" y="425757"/>
            <a:ext cx="4226956" cy="912652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3" cy="7314583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4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495127"/>
            <a:ext cx="6805137" cy="7057150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99E5-6FF0-4ADF-AFB3-77902BDEF769}" type="datetimeFigureOut">
              <a:rPr lang="ru-RU" smtClean="0"/>
              <a:pPr/>
              <a:t>27.09.2022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3132000"/>
            <a:ext cx="7561263" cy="4400964"/>
            <a:chOff x="0" y="3234704"/>
            <a:chExt cx="7561263" cy="4400964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446" y="4012270"/>
              <a:ext cx="6649424" cy="3623398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0" y="3234704"/>
              <a:ext cx="7561263" cy="527819"/>
            </a:xfrm>
            <a:prstGeom prst="rect">
              <a:avLst/>
            </a:prstGeom>
            <a:solidFill>
              <a:srgbClr val="00AC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300145" y="3138217"/>
            <a:ext cx="6984028" cy="474719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ctr"/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</a:rPr>
              <a:t>ВЫПЛАТЫ СЕМЬЯМ С ДЕТЬМИ,</a:t>
            </a:r>
            <a:r>
              <a:rPr lang="ru-RU" sz="2800" dirty="0" smtClean="0">
                <a:solidFill>
                  <a:schemeClr val="bg1"/>
                </a:solidFill>
                <a:latin typeface="Century Gothic" pitchFamily="34" charset="0"/>
              </a:rPr>
              <a:t>                       </a:t>
            </a:r>
            <a:r>
              <a:rPr lang="ru-RU" sz="2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из </a:t>
            </a:r>
            <a:r>
              <a:rPr lang="ru-RU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числа граждан</a:t>
            </a:r>
            <a:r>
              <a:rPr lang="en-US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/>
            </a:r>
            <a:br>
              <a:rPr lang="en-US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</a:br>
            <a:r>
              <a:rPr lang="ru-RU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Донецкой Народной Республики, Луганской Народной Республики </a:t>
            </a:r>
          </a:p>
          <a:p>
            <a:pPr lvl="0" algn="ctr"/>
            <a:r>
              <a:rPr lang="ru-RU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и Украины </a:t>
            </a:r>
            <a:r>
              <a:rPr lang="ru-RU" sz="270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и </a:t>
            </a:r>
            <a:r>
              <a:rPr lang="ru-RU" sz="270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лиц </a:t>
            </a:r>
            <a:r>
              <a:rPr lang="ru-RU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без гражданства, </a:t>
            </a:r>
          </a:p>
          <a:p>
            <a:pPr lvl="0" algn="ctr"/>
            <a:r>
              <a:rPr lang="ru-RU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вынужденно покинувших территории Донецкой Народной Республики, Луганской Народной Республики </a:t>
            </a:r>
          </a:p>
          <a:p>
            <a:pPr lvl="0" algn="ctr"/>
            <a:r>
              <a:rPr lang="ru-RU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и Украины и прибывших </a:t>
            </a:r>
            <a:endParaRPr lang="ru-RU" sz="2700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 pitchFamily="34" charset="0"/>
            </a:endParaRPr>
          </a:p>
          <a:p>
            <a:pPr lvl="0" algn="ctr"/>
            <a:r>
              <a:rPr lang="ru-RU" sz="2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на </a:t>
            </a:r>
            <a:r>
              <a:rPr lang="ru-RU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территорию </a:t>
            </a:r>
          </a:p>
          <a:p>
            <a:pPr lvl="0" algn="ctr"/>
            <a:r>
              <a:rPr lang="ru-RU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Российской Федерации</a:t>
            </a:r>
            <a:endParaRPr lang="ru-RU" sz="27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36663" y="1314252"/>
            <a:ext cx="6886348" cy="175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УКАЗ ПРЕЗИДЕНТА РОССИЙСКОЙ ФЕДЕРАЦИИ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ОТ 27 АВГУСТА 2022 Г. № 586 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«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О выплатах гражданам Донецкой Народной Республики, 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Луганской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Народной Республики и Украины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и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лицам без гражданства, вынужденно покинувшим территории Донецкой Народной Республики, Луганской Народной Республики и Украины и прибывшим 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на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территорию Российской Федерации» 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509" y="7885416"/>
            <a:ext cx="2757298" cy="28079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836" y="312506"/>
            <a:ext cx="875174" cy="768340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1692399" y="1584000"/>
            <a:ext cx="4176000" cy="0"/>
          </a:xfrm>
          <a:prstGeom prst="line">
            <a:avLst/>
          </a:prstGeom>
          <a:ln w="12700">
            <a:solidFill>
              <a:srgbClr val="C00000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11888" y="666180"/>
            <a:ext cx="5715040" cy="2740826"/>
          </a:xfrm>
          <a:prstGeom prst="rect">
            <a:avLst/>
          </a:prstGeom>
        </p:spPr>
        <p:txBody>
          <a:bodyPr rIns="0">
            <a:noAutofit/>
          </a:bodyPr>
          <a:lstStyle/>
          <a:p>
            <a:pPr>
              <a:spcAft>
                <a:spcPts val="600"/>
              </a:spcAft>
            </a:pPr>
            <a:r>
              <a:rPr lang="ru-RU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ВЫПЛАТА НАЗНАЧАЕТСЯ С 1 ИЮЛЯ 2022 ГОДА ПО 31 ДЕКАБРЯ 2022 ГОДА ПРИ УСЛОВИИ, </a:t>
            </a:r>
            <a:br>
              <a:rPr lang="ru-RU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ЧТО СЕМЬИ С ДЕТЬМИ: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прибыли </a:t>
            </a:r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на территорию Российской Федерации после 18 февраля 2022 года </a:t>
            </a:r>
            <a:r>
              <a:rPr 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/>
            </a:r>
            <a:br>
              <a:rPr 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и </a:t>
            </a:r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имеют постоянное место жительства </a:t>
            </a:r>
            <a:r>
              <a:rPr 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/>
            </a:r>
            <a:br>
              <a:rPr 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на </a:t>
            </a:r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территориях ДНР, ЛНР и Украины;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официально </a:t>
            </a:r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не признаны в Российской Федерации беженцами.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36069" y="666120"/>
            <a:ext cx="7200000" cy="1588"/>
          </a:xfrm>
          <a:prstGeom prst="line">
            <a:avLst/>
          </a:prstGeom>
          <a:ln>
            <a:solidFill>
              <a:srgbClr val="F38114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493053" y="234132"/>
            <a:ext cx="5394781" cy="50006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ru-RU" sz="2200" b="1" dirty="0" smtClean="0">
                <a:solidFill>
                  <a:srgbClr val="F38114"/>
                </a:solidFill>
                <a:latin typeface="Century Gothic" pitchFamily="34" charset="0"/>
              </a:rPr>
              <a:t>КТО ИМЕЕТ ПРАВО</a:t>
            </a:r>
            <a:endParaRPr lang="ru-RU" sz="2200" b="1" dirty="0">
              <a:solidFill>
                <a:srgbClr val="F38114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69037" y="90116"/>
            <a:ext cx="1080000" cy="1080000"/>
          </a:xfrm>
          <a:prstGeom prst="ellipse">
            <a:avLst/>
          </a:prstGeom>
          <a:solidFill>
            <a:srgbClr val="F38114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9538448"/>
            <a:ext cx="7561263" cy="11549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ВЫПЛАТЫ ПЕНСИОНЕРАМ ДОНЕЦКОЙ НАРОДНОЙ РЕСПУБЛИКИ, </a:t>
            </a:r>
            <a:b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ЛУГАНСКОЙ НАРОДНОЙ РЕСПУБЛИКИ И УКРАИНЫ И ЛИЦАМ БЕЗ ГРАЖДАНСТВА, ВЫНУЖДЕННО ПОКИНУВШИМ ТЕРРИТОРИИ ДОНЕЦКОЙ НАРОДНОЙ РЕСПУБЛИКИ, ЛУГАНСКОЙ НАРОДНОЙ РЕСПУБЛИКИ И УКРАИНЫ И ПРИБЫВШИМ </a:t>
            </a:r>
            <a:b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НА ТЕРРИТОРИЮ РОССИЙСКОЙ ФЕДЕРАЦИИ 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11888" y="3906540"/>
            <a:ext cx="5715040" cy="2740826"/>
          </a:xfrm>
          <a:prstGeom prst="rect">
            <a:avLst/>
          </a:prstGeom>
        </p:spPr>
        <p:txBody>
          <a:bodyPr rIns="0">
            <a:noAutofit/>
          </a:bodyPr>
          <a:lstStyle/>
          <a:p>
            <a:pPr>
              <a:spcAft>
                <a:spcPts val="600"/>
              </a:spcAft>
            </a:pPr>
            <a:r>
              <a:rPr lang="ru-RU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ДЛЯ НАЗНАЧЕНИЯ УКАЗАННЫХ ВЫПЛАТ </a:t>
            </a:r>
            <a: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/>
            </a:r>
            <a:br>
              <a:rPr lang="en-US" sz="1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ГРАЖДАНАМ НЕОБХОДИМО ПРЕДОСТАВИТЬ: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документы, подтверждающие основание пребывания на территории Российской Федерации;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документ, удостоверяющий личность;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документы, подтверждающие статус;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номер счета, открытый в кредитной организации на территории Российской Федерации</a:t>
            </a:r>
            <a:r>
              <a:rPr 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.</a:t>
            </a:r>
            <a:endParaRPr lang="ru-RU" sz="17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-17408" y="3906480"/>
            <a:ext cx="7200000" cy="1588"/>
          </a:xfrm>
          <a:prstGeom prst="line">
            <a:avLst/>
          </a:prstGeom>
          <a:ln>
            <a:solidFill>
              <a:srgbClr val="2AA635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513582" y="3474492"/>
            <a:ext cx="5392913" cy="36000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ru-RU" sz="2200" b="1" dirty="0" smtClean="0">
                <a:solidFill>
                  <a:srgbClr val="2AA635"/>
                </a:solidFill>
                <a:latin typeface="Century Gothic" pitchFamily="34" charset="0"/>
              </a:rPr>
              <a:t>ДОКУМЕНТЫ ДЛЯ НАЗНАЧЕНИЯ ВЫПЛАТ </a:t>
            </a:r>
            <a:endParaRPr lang="ru-RU" sz="2200" b="1" dirty="0">
              <a:solidFill>
                <a:srgbClr val="2AA635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87698" y="3330476"/>
            <a:ext cx="1080000" cy="1080000"/>
          </a:xfrm>
          <a:prstGeom prst="ellipse">
            <a:avLst/>
          </a:prstGeom>
          <a:solidFill>
            <a:srgbClr val="2AA63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2" descr="https://halfpipe.sh/features/pipes/noun_File_122992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82" y="3405805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1494616" y="7536010"/>
            <a:ext cx="5715040" cy="1987154"/>
          </a:xfrm>
          <a:prstGeom prst="rect">
            <a:avLst/>
          </a:prstGeom>
        </p:spPr>
        <p:txBody>
          <a:bodyPr rIns="0">
            <a:noAutofit/>
          </a:bodyPr>
          <a:lstStyle/>
          <a:p>
            <a:pPr algn="just">
              <a:spcAft>
                <a:spcPts val="600"/>
              </a:spcAft>
            </a:pPr>
            <a:r>
              <a:rPr 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Лицам</a:t>
            </a:r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, прибывшим на территорию Российской Федерации, ранее получившим единовременную материальную </a:t>
            </a:r>
            <a:r>
              <a:rPr 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помощь в </a:t>
            </a:r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размере </a:t>
            </a:r>
            <a:r>
              <a:rPr 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10 000 рублей, представление </a:t>
            </a:r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документов, подтверждающих временное пребывание на территории </a:t>
            </a:r>
            <a:r>
              <a:rPr 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РФ, </a:t>
            </a:r>
            <a:br>
              <a:rPr 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не </a:t>
            </a:r>
            <a:r>
              <a:rPr lang="ru-RU" sz="17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требуется. </a:t>
            </a:r>
            <a:endParaRPr lang="ru-RU" sz="17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-19102" y="7490222"/>
            <a:ext cx="7200000" cy="1588"/>
          </a:xfrm>
          <a:prstGeom prst="line">
            <a:avLst/>
          </a:prstGeom>
          <a:ln>
            <a:solidFill>
              <a:srgbClr val="A3171E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1511888" y="7054913"/>
            <a:ext cx="5392913" cy="36000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ru-RU" sz="2200" b="1" dirty="0" smtClean="0">
                <a:solidFill>
                  <a:srgbClr val="A3171E"/>
                </a:solidFill>
                <a:latin typeface="Century Gothic" pitchFamily="34" charset="0"/>
              </a:rPr>
              <a:t>ПРИМЕЧАНИЕ</a:t>
            </a:r>
            <a:endParaRPr lang="ru-RU" sz="2200" b="1" dirty="0">
              <a:solidFill>
                <a:srgbClr val="A3171E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286004" y="6914218"/>
            <a:ext cx="1080000" cy="108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4" descr="https://pic.onlinewebfonts.com/svg/img_51812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68" y="7046652"/>
            <a:ext cx="813472" cy="81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cdn.onlinewebfonts.com/svg/img_38287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63" y="186952"/>
            <a:ext cx="700673" cy="83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325058"/>
              </p:ext>
            </p:extLst>
          </p:nvPr>
        </p:nvGraphicFramePr>
        <p:xfrm>
          <a:off x="138982" y="950198"/>
          <a:ext cx="7242048" cy="850095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553417">
                  <a:extLst>
                    <a:ext uri="{9D8B030D-6E8A-4147-A177-3AD203B41FA5}">
                      <a16:colId xmlns="" xmlns:a16="http://schemas.microsoft.com/office/drawing/2014/main" val="2568099464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1362479954"/>
                    </a:ext>
                  </a:extLst>
                </a:gridCol>
                <a:gridCol w="3312368">
                  <a:extLst>
                    <a:ext uri="{9D8B030D-6E8A-4147-A177-3AD203B41FA5}">
                      <a16:colId xmlns="" xmlns:a16="http://schemas.microsoft.com/office/drawing/2014/main" val="153545281"/>
                    </a:ext>
                  </a:extLst>
                </a:gridCol>
                <a:gridCol w="1584175">
                  <a:extLst>
                    <a:ext uri="{9D8B030D-6E8A-4147-A177-3AD203B41FA5}">
                      <a16:colId xmlns="" xmlns:a16="http://schemas.microsoft.com/office/drawing/2014/main" val="2247736877"/>
                    </a:ext>
                  </a:extLst>
                </a:gridCol>
              </a:tblGrid>
              <a:tr h="940118">
                <a:tc>
                  <a:txBody>
                    <a:bodyPr/>
                    <a:lstStyle/>
                    <a:p>
                      <a:pPr marL="0" algn="ctr" defTabSz="1043056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ВИДЫ ВЫПЛАТ</a:t>
                      </a:r>
                      <a:endParaRPr lang="ru-RU" sz="1400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6712" marR="46712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1F7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РАЗМЕР (РУБ.)</a:t>
                      </a:r>
                      <a:endParaRPr lang="ru-RU" sz="1400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6712" marR="46712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1F7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КТО ИМЕЕТ ПРАВО НА ВЫПЛАТУ</a:t>
                      </a:r>
                      <a:endParaRPr lang="ru-RU" sz="1400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6712" marR="46712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1F7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УСЛОВИЯ, ПРИ КОТОРЫХ В ВЫПЛАТЕ МОЖЕТ БЫТЬ ОТКАЗАНО</a:t>
                      </a:r>
                      <a:endParaRPr lang="ru-RU" sz="1400" kern="1200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6712" marR="46712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1F7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8961848"/>
                  </a:ext>
                </a:extLst>
              </a:tr>
              <a:tr h="1019042">
                <a:tc>
                  <a:txBody>
                    <a:bodyPr/>
                    <a:lstStyle/>
                    <a:p>
                      <a:pPr marL="0" algn="l" defTabSz="1043056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1.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Единовре-менная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выплата беременным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женщинам.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6712" marR="46712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10 000</a:t>
                      </a:r>
                    </a:p>
                  </a:txBody>
                  <a:tcPr marL="46712" marR="46712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043056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Женщины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 прибывшие на территорию РФ,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срок беремен-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ности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которых на дату подачи заявления 12 недель и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более.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6712" marR="46712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marL="0" algn="ctr" defTabSz="1043056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Предоставле-ние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лицу, прибывшему на территорию РФ, социальной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выплаты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 другом субъекте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РФ.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1043056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1043056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Не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представлены документы,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предусмотрен-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ные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законода-тельством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ctr" defTabSz="1043056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1043056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Реализация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права на получение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соответствии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с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законода-тельством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Российской Федерации (только для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единовремен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-ной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выплаты при рождении ребенка).</a:t>
                      </a:r>
                    </a:p>
                  </a:txBody>
                  <a:tcPr marL="46712" marR="46712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13705598"/>
                  </a:ext>
                </a:extLst>
              </a:tr>
              <a:tr h="2853316">
                <a:tc>
                  <a:txBody>
                    <a:bodyPr/>
                    <a:lstStyle/>
                    <a:p>
                      <a:pPr marL="0" algn="l" defTabSz="1043056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2. </a:t>
                      </a:r>
                      <a:r>
                        <a:rPr lang="ru-RU" sz="1400" kern="1200" dirty="0" err="1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Единовре-менная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выплата при рождении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ребенка.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6712" marR="46712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20 000 </a:t>
                      </a:r>
                    </a:p>
                  </a:txBody>
                  <a:tcPr marL="46712" marR="46712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043056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Женщины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 прибывшие вместе с ребенком на территорию РФ, родившим ребенка в период с 18 февраля 2022 г. на территориях ДНР, ЛНР и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Украины.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1043056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Женщины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 прибывшие на территорию РФ и родившие ребенка на территории РФ в период с 18 февраля 2022 г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1043056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Опекуны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(попечители) или усыновители ребенка, рожденного в период с 18 февраля 2022 г., прибывшие на территорию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РФ.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6712" marR="46712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1089864"/>
                  </a:ext>
                </a:extLst>
              </a:tr>
              <a:tr h="1019042">
                <a:tc rowSpan="2">
                  <a:txBody>
                    <a:bodyPr/>
                    <a:lstStyle/>
                    <a:p>
                      <a:pPr marL="0" algn="l" defTabSz="1043056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3.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Ежемесячная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выплата на каждого ребенка в возрасте до 18 лет или до 23 лет (при условии обучения по очной форме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).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6712" marR="46712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4 000 </a:t>
                      </a:r>
                    </a:p>
                  </a:txBody>
                  <a:tcPr marL="46712" marR="46712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043056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дин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из родителей, прибывший на территорию РФ, имеющий ребенка в возрасте до 18 лет либо до 23 лет (при условии обучения по очной форме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).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6712" marR="46712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1688870"/>
                  </a:ext>
                </a:extLst>
              </a:tr>
              <a:tr h="10190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15 000 </a:t>
                      </a:r>
                    </a:p>
                  </a:txBody>
                  <a:tcPr marL="46712" marR="46712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043056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О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пекун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(попечитель), прибывший на территорию РФ, имеющий ребенка в возрасте до 18 лет либо до 23 лет (при условии обучения по очной форме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).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6712" marR="46712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6060187"/>
                  </a:ext>
                </a:extLst>
              </a:tr>
              <a:tr h="1554882">
                <a:tc>
                  <a:txBody>
                    <a:bodyPr/>
                    <a:lstStyle/>
                    <a:p>
                      <a:pPr marL="0" algn="l" defTabSz="1043056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4. Ежемесячная 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выплата единственному родителю на каждого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ребенка. 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6712" marR="46712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043056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10 000 </a:t>
                      </a:r>
                    </a:p>
                  </a:txBody>
                  <a:tcPr marL="46712" marR="46712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043056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Лица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 прибывшие на территорию РФ, из числа единственных родителей, из числа одиноких матерей (отцов), имеющих детей в возрасте до 18 лет или до 23 лет (при условия обучения по очной форме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).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46712" marR="46712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86611074"/>
                  </a:ext>
                </a:extLst>
              </a:tr>
            </a:tbl>
          </a:graphicData>
        </a:graphic>
      </p:graphicFrame>
      <p:sp>
        <p:nvSpPr>
          <p:cNvPr id="18" name="Овал 17"/>
          <p:cNvSpPr/>
          <p:nvPr/>
        </p:nvSpPr>
        <p:spPr>
          <a:xfrm>
            <a:off x="269037" y="90116"/>
            <a:ext cx="1080000" cy="1134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36069" y="666120"/>
            <a:ext cx="7200000" cy="1588"/>
          </a:xfrm>
          <a:prstGeom prst="line">
            <a:avLst/>
          </a:prstGeom>
          <a:ln>
            <a:solidFill>
              <a:srgbClr val="4F1F7B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493053" y="234132"/>
            <a:ext cx="5394781" cy="50006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ru-RU" sz="2200" b="1" dirty="0">
                <a:solidFill>
                  <a:srgbClr val="4F1F7B"/>
                </a:solidFill>
                <a:latin typeface="Century Gothic" pitchFamily="34" charset="0"/>
              </a:rPr>
              <a:t>РАЗМЕР ВЫПЛАТЫ</a:t>
            </a:r>
            <a:endParaRPr lang="ru-RU" sz="2200" b="1" dirty="0">
              <a:solidFill>
                <a:srgbClr val="4F1F7B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69037" y="90116"/>
            <a:ext cx="1080000" cy="1080000"/>
          </a:xfrm>
          <a:prstGeom prst="ellipse">
            <a:avLst/>
          </a:prstGeom>
          <a:solidFill>
            <a:srgbClr val="4F1F7B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4" descr="Ruble Svg Png Icon Free Download (#464693) - OnlineWebFonts.COM"/>
          <p:cNvPicPr>
            <a:picLocks noChangeAspect="1" noChangeArrowheads="1"/>
          </p:cNvPicPr>
          <p:nvPr/>
        </p:nvPicPr>
        <p:blipFill>
          <a:blip r:embed="rId2" cstate="print">
            <a:lum bright="100000"/>
          </a:blip>
          <a:srcRect/>
          <a:stretch>
            <a:fillRect/>
          </a:stretch>
        </p:blipFill>
        <p:spPr bwMode="auto">
          <a:xfrm>
            <a:off x="484088" y="306116"/>
            <a:ext cx="649897" cy="64800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0" y="9538448"/>
            <a:ext cx="7561263" cy="11549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ВЫПЛАТЫ ПЕНСИОНЕРАМ ДОНЕЦКОЙ НАРОДНОЙ РЕСПУБЛИКИ, </a:t>
            </a:r>
            <a:b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ЛУГАНСКОЙ НАРОДНОЙ РЕСПУБЛИКИ И УКРАИНЫ И ЛИЦАМ БЕЗ ГРАЖДАНСТВА, ВЫНУЖДЕННО ПОКИНУВШИМ ТЕРРИТОРИИ ДОНЕЦКОЙ НАРОДНОЙ РЕСПУБЛИКИ, ЛУГАНСКОЙ НАРОДНОЙ РЕСПУБЛИКИ И УКРАИНЫ И ПРИБЫВШИМ </a:t>
            </a:r>
            <a:b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НА ТЕРРИТОРИЮ РОССИЙСКОЙ ФЕДЕРАЦИИ 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285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11888" y="808995"/>
            <a:ext cx="5932370" cy="3529593"/>
          </a:xfrm>
          <a:prstGeom prst="rect">
            <a:avLst/>
          </a:prstGeom>
        </p:spPr>
        <p:txBody>
          <a:bodyPr rIns="0"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РАЗЪЯСНЕНИЯ ПО ВОПРОСУ ПРЕДОСТАВЛЕНИЯ </a:t>
            </a:r>
            <a:r>
              <a:rPr lang="ru-RU" sz="1800" b="1" spc="-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ВЫПЛАТ ВЫ МОЖЕТЕ ПОЛУЧИТЬ ПО СЛЕДУЮЩИМ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ТЕЛЕФОНАМ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:</a:t>
            </a:r>
            <a:endParaRPr lang="ru-RU" sz="1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357188">
              <a:lnSpc>
                <a:spcPct val="120000"/>
              </a:lnSpc>
              <a:spcAft>
                <a:spcPts val="600"/>
              </a:spcAft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8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(</a:t>
            </a:r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3532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)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77-03-03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- «телефон горячей линии Министерства социального развития Оренбургской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области»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;</a:t>
            </a:r>
            <a:endParaRPr lang="ru-RU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357188">
              <a:lnSpc>
                <a:spcPct val="120000"/>
              </a:lnSpc>
              <a:spcAft>
                <a:spcPts val="600"/>
              </a:spcAft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8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(3532)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34-18-71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–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многоканальный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телефон </a:t>
            </a:r>
            <a:r>
              <a:rPr lang="ru-RU" sz="18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ГКУ «Центр социальной поддержки </a:t>
            </a:r>
            <a:r>
              <a:rPr lang="ru-RU" sz="1800" spc="-3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населения</a:t>
            </a:r>
            <a:r>
              <a:rPr lang="ru-RU" sz="1800" spc="-3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».</a:t>
            </a:r>
            <a:endParaRPr lang="ru-RU" sz="1800" spc="-3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357188">
              <a:lnSpc>
                <a:spcPct val="120000"/>
              </a:lnSpc>
              <a:spcAft>
                <a:spcPts val="600"/>
              </a:spcAft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ИНФОРМАЦИЮ ОБ АДРЕСАХ, 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/>
            </a:r>
            <a:b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ТЕЛЕФОНАХ ФИЛИАЛОВ ЦЕНТРА СОЦИАЛЬНОЙ ПОДДЕРЖКИ НАСЕЛЕНИЯ ДЛЯ ОФОРМЛЕНИЯ УКАЗАННЫХ ВЫПЛАТ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: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endParaRPr lang="en-US" sz="1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indent="357188">
              <a:lnSpc>
                <a:spcPct val="120000"/>
              </a:lnSpc>
              <a:spcAft>
                <a:spcPts val="600"/>
              </a:spcAft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на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сайте </a:t>
            </a:r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http://msr.orb.ru/ 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/>
            </a:r>
            <a:b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в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разделе «Министерство /Подведомственные организации/ Контакты ГКУ Оренбургской области «Центр социальной поддержки населения» и его филиалов</a:t>
            </a:r>
            <a:endParaRPr lang="ru-RU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17408" y="666120"/>
            <a:ext cx="7200000" cy="1588"/>
          </a:xfrm>
          <a:prstGeom prst="line">
            <a:avLst/>
          </a:prstGeom>
          <a:ln>
            <a:solidFill>
              <a:srgbClr val="406CA7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513582" y="234132"/>
            <a:ext cx="5392913" cy="36000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ru-RU" sz="2200" b="1" dirty="0">
                <a:solidFill>
                  <a:srgbClr val="406CA7"/>
                </a:solidFill>
                <a:latin typeface="Century Gothic" pitchFamily="34" charset="0"/>
              </a:rPr>
              <a:t>КУДА ОБРАЩАТЬСЯ</a:t>
            </a:r>
          </a:p>
        </p:txBody>
      </p:sp>
      <p:sp>
        <p:nvSpPr>
          <p:cNvPr id="10" name="Овал 9"/>
          <p:cNvSpPr/>
          <p:nvPr/>
        </p:nvSpPr>
        <p:spPr>
          <a:xfrm>
            <a:off x="287698" y="90116"/>
            <a:ext cx="1080000" cy="1080000"/>
          </a:xfrm>
          <a:prstGeom prst="ellipse">
            <a:avLst/>
          </a:prstGeom>
          <a:solidFill>
            <a:srgbClr val="406CA7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9538448"/>
            <a:ext cx="7561263" cy="11549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ВЫПЛАТЫ ПЕНСИОНЕРАМ ДОНЕЦКОЙ НАРОДНОЙ РЕСПУБЛИКИ, </a:t>
            </a:r>
            <a:b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ЛУГАНСКОЙ НАРОДНОЙ РЕСПУБЛИКИ И УКРАИНЫ И ЛИЦАМ БЕЗ ГРАЖДАНСТВА, ВЫНУЖДЕННО ПОКИНУВШИМ ТЕРРИТОРИИ ДОНЕЦКОЙ НАРОДНОЙ РЕСПУБЛИКИ, ЛУГАНСКОЙ НАРОДНОЙ РЕСПУБЛИКИ И УКРАИНЫ И ПРИБЫВШИМ </a:t>
            </a:r>
            <a:b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НА ТЕРРИТОРИЮ РОССИЙСКОЙ ФЕДЕРАЦИИ 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4" name="Picture 10" descr="Phone Icon Blue Png, Transparent Png - 1024x1024 PNG - DLF.PT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360" t="4574" r="4069" b="7092"/>
          <a:stretch>
            <a:fillRect/>
          </a:stretch>
        </p:blipFill>
        <p:spPr bwMode="auto">
          <a:xfrm>
            <a:off x="1590556" y="1937156"/>
            <a:ext cx="310246" cy="313200"/>
          </a:xfrm>
          <a:prstGeom prst="ellipse">
            <a:avLst/>
          </a:prstGeom>
          <a:noFill/>
        </p:spPr>
      </p:pic>
      <p:pic>
        <p:nvPicPr>
          <p:cNvPr id="3074" name="Picture 2" descr="https://cdn.onlinewebfonts.com/svg/download_23890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38" y="306212"/>
            <a:ext cx="776332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Phone Icon Blue Png, Transparent Png - 1024x1024 PNG - DLF.PT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360" t="4574" r="4069" b="7092"/>
          <a:stretch>
            <a:fillRect/>
          </a:stretch>
        </p:blipFill>
        <p:spPr bwMode="auto">
          <a:xfrm>
            <a:off x="1590556" y="2981272"/>
            <a:ext cx="310246" cy="313200"/>
          </a:xfrm>
          <a:prstGeom prst="ellipse">
            <a:avLst/>
          </a:prstGeom>
          <a:noFill/>
        </p:spPr>
      </p:pic>
      <p:pic>
        <p:nvPicPr>
          <p:cNvPr id="1030" name="Picture 6" descr="Интернет – Бесплатные иконки: знаки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177" y="6329644"/>
            <a:ext cx="313200" cy="3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889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</TotalTime>
  <Words>470</Words>
  <Application>Microsoft Office PowerPoint</Application>
  <PresentationFormat>Произвольный</PresentationFormat>
  <Paragraphs>60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Chistyakov-VV</dc:creator>
  <cp:lastModifiedBy>gridunova-va</cp:lastModifiedBy>
  <cp:revision>92</cp:revision>
  <cp:lastPrinted>2022-09-12T09:03:38Z</cp:lastPrinted>
  <dcterms:created xsi:type="dcterms:W3CDTF">2021-03-31T04:19:56Z</dcterms:created>
  <dcterms:modified xsi:type="dcterms:W3CDTF">2022-09-27T09:24:48Z</dcterms:modified>
</cp:coreProperties>
</file>