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9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25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54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1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2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86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95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5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4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45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01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7C6C9-83EC-48B7-B108-B435304D1ECB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BE8D9-9C07-4A45-863F-3012C7B37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0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4017295" cy="6858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018085" y="0"/>
            <a:ext cx="4018085" cy="6858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173915" y="0"/>
            <a:ext cx="4018085" cy="6858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" y="0"/>
            <a:ext cx="3880340" cy="206376"/>
          </a:xfrm>
          <a:prstGeom prst="rect">
            <a:avLst/>
          </a:prstGeom>
          <a:solidFill>
            <a:srgbClr val="2486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99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Medium Cond" panose="020B0606030402020204" pitchFamily="34" charset="0"/>
              </a:rPr>
              <a:t> МИНИСТЕРСТВО СОЦИАЛЬНОГО РАЗВТИЯ ОРЕНБУРГСКОЙ ОБЛАСТИ                  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25" y="2428509"/>
            <a:ext cx="3916789" cy="2865071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375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Сфера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375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государственных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375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услуг —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375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без коррупции!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" y="215900"/>
            <a:ext cx="3880340" cy="325438"/>
          </a:xfrm>
          <a:prstGeom prst="rect">
            <a:avLst/>
          </a:prstGeom>
          <a:solidFill>
            <a:srgbClr val="2486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99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Medium Cond" panose="020B0606030402020204" pitchFamily="34" charset="0"/>
              </a:rPr>
              <a:t>https://msr.orb.ru/activity/1864/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00" y="550862"/>
            <a:ext cx="1956294" cy="187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5488" y="5382115"/>
            <a:ext cx="3942202" cy="147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Основные Федеральные законы: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·"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Федеральный закон от</a:t>
            </a: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27.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07.2010</a:t>
            </a: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№ 210-ФЗ                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 организации предоставления государственных и муниципальных услуг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»;</a:t>
            </a:r>
            <a:endParaRPr kumimoji="0" lang="en-US" altLang="ru-RU" sz="1400" b="0" i="0" u="none" strike="noStrike" cap="none" normalizeH="0" baseline="0" noProof="1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·"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Федеральный закон от </a:t>
            </a:r>
            <a:r>
              <a:rPr kumimoji="0" lang="ru-RU" altLang="ru-RU" sz="14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25.12.2008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№</a:t>
            </a:r>
            <a:r>
              <a:rPr kumimoji="0" lang="ru-RU" altLang="ru-RU" sz="14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273-ФЗ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 противодействии коррупции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2" name="Picture 8" descr="ВК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53" y="0"/>
            <a:ext cx="4085914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071013" y="2952750"/>
            <a:ext cx="4081132" cy="3905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27 июля 2021 года состоялся корпоративный семинар-совещание             с руководителями структурных подразделений министерства, руководителями и специалистами 65 подведомственных учреждений,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 котором принято решение: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начальникам структурных подразделений министерства                      (по направлениям предоставления государственных услуг),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руководителям подведомственных учреждений: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обеспечить предоставление государственных услуг в соответствии с административными регламентами, принимать исчерпывающий перечень антикоррупционных мер при этом (срок – постоянно);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организовать обновление информации на официальных сайтах, а также доступ к административным регламентам государственных услуг на официальном сайте министерства и размещение ссылок на административные регламенты, размещенные на официальном сайте                 министерства, с официальных сайтов учреждений (срок – постоянно);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обеспечить доведение информации о порядках предоставления государственных услуг до граждан (срок – постоянно);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начальникам структурных подразделений министерства (по направлениям предоставления государственных услуг), начальнику отдела информационной безопасности министерства осуществлять мониторинг правоприменения в части предоставления госуслуг, руководителям подведомственных учреждений участвовать в мониторинге правоприменения в части предоставления государственных услуг, направлять информацию о совершенствовании предоставления государственных услуг в министерство (срок – постоянно).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8462106" y="86519"/>
            <a:ext cx="3441701" cy="4613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Статья 1 </a:t>
            </a:r>
            <a:r>
              <a:rPr kumimoji="0" lang="ru-RU" altLang="ru-RU" sz="1400" b="1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Федеральн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</a:t>
            </a:r>
            <a:r>
              <a:rPr kumimoji="0" lang="ru-RU" altLang="ru-RU" sz="1400" b="1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400" b="1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</a:t>
            </a:r>
            <a:r>
              <a:rPr kumimoji="0" lang="ru-RU" altLang="ru-RU" sz="1400" b="1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400" b="1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    от </a:t>
            </a:r>
            <a:r>
              <a:rPr kumimoji="0" lang="ru-RU" altLang="ru-RU" sz="1400" b="1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25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декабря </a:t>
            </a:r>
            <a:r>
              <a:rPr kumimoji="0" lang="ru-RU" altLang="ru-RU" sz="1400" b="1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2008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года №</a:t>
            </a:r>
            <a:r>
              <a:rPr kumimoji="0" lang="ru-RU" altLang="ru-RU" sz="1400" b="1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273-ФЗ                           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 противодействии коррупции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              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понимает под коррупцией:</a:t>
            </a:r>
            <a:endParaRPr kumimoji="0" lang="en-US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а) злоупотребление служебным           положением, дача взятки, получение взятки, злоупотребление полномочиями, коммерческий подкуп либо иное               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                предоставление такой выгоды                          указанному лицу другими физическими лицами;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б) совершение тех же деяний от   имени или в интересах юридического лица.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8385048" y="4699794"/>
            <a:ext cx="3806952" cy="2158205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Соблюдай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административный регламент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предоставления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государственной услуги!</a:t>
            </a:r>
          </a:p>
        </p:txBody>
      </p:sp>
    </p:spTree>
    <p:extLst>
      <p:ext uri="{BB962C8B-B14F-4D97-AF65-F5344CB8AC3E}">
        <p14:creationId xmlns:p14="http://schemas.microsoft.com/office/powerpoint/2010/main" val="199388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34950" y="688601"/>
            <a:ext cx="3594798" cy="1857152"/>
          </a:xfrm>
          <a:prstGeom prst="roundRect">
            <a:avLst>
              <a:gd name="adj" fmla="val 1486"/>
            </a:avLst>
          </a:prstGeom>
          <a:solidFill>
            <a:srgbClr val="FFFFCC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309563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Статья 204 Уголовного кодекса Российской                Федерации.                             </a:t>
            </a: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Коммерческий подкуп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34950" y="2867881"/>
            <a:ext cx="3594799" cy="3493518"/>
          </a:xfrm>
          <a:prstGeom prst="roundRect">
            <a:avLst>
              <a:gd name="adj" fmla="val 1486"/>
            </a:avLst>
          </a:prstGeom>
          <a:solidFill>
            <a:srgbClr val="FFFFCC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309563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Статья 5.63 Кодекса               об административных               правонарушениях.                  Нарушение                                   законодательства об                    организации                           предоставления                     государственных и                     муниципальных услуг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88" y="3174"/>
            <a:ext cx="12190412" cy="382059"/>
          </a:xfrm>
          <a:prstGeom prst="rect">
            <a:avLst/>
          </a:prstGeom>
          <a:solidFill>
            <a:srgbClr val="2486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99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88" y="6503718"/>
            <a:ext cx="12190412" cy="386762"/>
          </a:xfrm>
          <a:prstGeom prst="rect">
            <a:avLst/>
          </a:prstGeom>
          <a:solidFill>
            <a:srgbClr val="2486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99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230815" y="490139"/>
            <a:ext cx="3731958" cy="1705055"/>
          </a:xfrm>
          <a:prstGeom prst="roundRect">
            <a:avLst>
              <a:gd name="adj" fmla="val 1486"/>
            </a:avLst>
          </a:prstGeom>
          <a:solidFill>
            <a:srgbClr val="FFFFCC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309563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Статья 290 Уголовного  кодекса Российской                Федерации.                             </a:t>
            </a: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Получение взятки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230815" y="2345069"/>
            <a:ext cx="3731958" cy="1657240"/>
          </a:xfrm>
          <a:prstGeom prst="roundRect">
            <a:avLst>
              <a:gd name="adj" fmla="val 1486"/>
            </a:avLst>
          </a:prstGeom>
          <a:solidFill>
            <a:srgbClr val="FFFFCC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309563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Статья 291 Уголовного   кодекса Российской                Федерации.                             </a:t>
            </a: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Дача взятки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230815" y="4192111"/>
            <a:ext cx="3731958" cy="2215642"/>
          </a:xfrm>
          <a:prstGeom prst="roundRect">
            <a:avLst>
              <a:gd name="adj" fmla="val 1486"/>
            </a:avLst>
          </a:prstGeom>
          <a:solidFill>
            <a:srgbClr val="FFFFCC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309563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</a:endParaRPr>
          </a:p>
          <a:p>
            <a:pPr marL="0" marR="309563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Статья 201 Уголовного  кодекса Российской                Федерации.                             </a:t>
            </a: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Злоупотребление           должностными                    полномочиями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8439912" y="1811096"/>
            <a:ext cx="3436112" cy="2146462"/>
          </a:xfrm>
          <a:prstGeom prst="roundRect">
            <a:avLst>
              <a:gd name="adj" fmla="val 1486"/>
            </a:avLst>
          </a:prstGeom>
          <a:solidFill>
            <a:srgbClr val="FFFFCC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309563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Статья 286 Уголовного кодекса Российской                Федерации.                                 Превышение                          должностных                               полномочий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8439912" y="4099877"/>
            <a:ext cx="3441700" cy="2218627"/>
          </a:xfrm>
          <a:prstGeom prst="roundRect">
            <a:avLst>
              <a:gd name="adj" fmla="val 1486"/>
            </a:avLst>
          </a:prstGeom>
          <a:solidFill>
            <a:srgbClr val="FFFFCC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309563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Статья 285 Уголовного кодекса Российской                Федерации.                             Злоупотребление                        должностными                       </a:t>
            </a: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полномочиями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8434324" y="1172970"/>
            <a:ext cx="3441700" cy="493712"/>
          </a:xfrm>
          <a:prstGeom prst="roundRect">
            <a:avLst>
              <a:gd name="adj" fmla="val 1486"/>
            </a:avLst>
          </a:prstGeom>
          <a:solidFill>
            <a:srgbClr val="FFFFCC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309563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Ответственность: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434324" y="481199"/>
            <a:ext cx="3444875" cy="565604"/>
          </a:xfrm>
          <a:prstGeom prst="rect">
            <a:avLst/>
          </a:prstGeom>
          <a:solidFill>
            <a:srgbClr val="2486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99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Medium Cond" panose="020B0606030402020204" pitchFamily="34" charset="0"/>
              </a:rPr>
              <a:t>Перечень государственных услуг, предоставляемых министерством социального развития Оренбургской области и подведомственными учреждениями: </a:t>
            </a: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Medium Cond" panose="020B0606030402020204" pitchFamily="34" charset="0"/>
              </a:rPr>
              <a:t>https://msr.orb.ru/activity/6127/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39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429</Words>
  <Application>Microsoft Office PowerPoint</Application>
  <PresentationFormat>Широкоэкранный</PresentationFormat>
  <Paragraphs>43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Medium Cond</vt:lpstr>
      <vt:lpstr>Symbol</vt:lpstr>
      <vt:lpstr>Times New Roman</vt:lpstr>
      <vt:lpstr>Тема Office</vt:lpstr>
      <vt:lpstr>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Бороздин Михаил Сергеевич</dc:creator>
  <cp:lastModifiedBy>Бороздин Михаил Сергеевич</cp:lastModifiedBy>
  <cp:revision>6</cp:revision>
  <dcterms:created xsi:type="dcterms:W3CDTF">2021-08-04T11:13:57Z</dcterms:created>
  <dcterms:modified xsi:type="dcterms:W3CDTF">2021-08-04T11:53:13Z</dcterms:modified>
</cp:coreProperties>
</file>